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4"/>
  </p:sldMasterIdLst>
  <p:notesMasterIdLst>
    <p:notesMasterId r:id="rId7"/>
  </p:notesMasterIdLst>
  <p:handoutMasterIdLst>
    <p:handoutMasterId r:id="rId8"/>
  </p:handoutMasterIdLst>
  <p:sldIdLst>
    <p:sldId id="256" r:id="rId5"/>
    <p:sldId id="257" r:id="rId6"/>
  </p:sldIdLst>
  <p:sldSz cx="6858000" cy="9144000" type="letter"/>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tion 1" id="{ACC6ACAD-2FB2-394C-A067-5ECDEA90833A}">
          <p14:sldIdLst>
            <p14:sldId id="256"/>
            <p14:sldId id="257"/>
          </p14:sldIdLst>
        </p14:section>
        <p14:section name="Option 2" id="{C26F118C-BCC6-A649-80C9-EBD4AE830AD5}">
          <p14:sldIdLst/>
        </p14:section>
      </p14:sectionLst>
    </p:ext>
    <p:ext uri="{EFAFB233-063F-42B5-8137-9DF3F51BA10A}">
      <p15:sldGuideLst xmlns:p15="http://schemas.microsoft.com/office/powerpoint/2012/main">
        <p15:guide id="2" orient="horz" pos="2880" userDrawn="1">
          <p15:clr>
            <a:srgbClr val="A4A3A4"/>
          </p15:clr>
        </p15:guide>
        <p15:guide id="3" pos="232" userDrawn="1">
          <p15:clr>
            <a:srgbClr val="A4A3A4"/>
          </p15:clr>
        </p15:guide>
        <p15:guide id="4" pos="408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E5"/>
    <a:srgbClr val="F2F8EC"/>
    <a:srgbClr val="F2FA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F2BD4-E5FA-6445-B814-DF42DE486D7E}" v="5" dt="2024-11-27T18:16:42.121"/>
    <p1510:client id="{C13037D9-324B-1043-BA1C-C8258E7BF25F}" v="18" dt="2024-11-27T15:21:38.542"/>
    <p1510:client id="{D874FA3B-BB4D-6C4A-B99C-E5638AE55227}" v="5" dt="2024-11-26T18:40:57.9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6"/>
    <p:restoredTop sz="94700"/>
  </p:normalViewPr>
  <p:slideViewPr>
    <p:cSldViewPr snapToGrid="0">
      <p:cViewPr varScale="1">
        <p:scale>
          <a:sx n="53" d="100"/>
          <a:sy n="53" d="100"/>
        </p:scale>
        <p:origin x="2048" y="32"/>
      </p:cViewPr>
      <p:guideLst>
        <p:guide orient="horz" pos="2880"/>
        <p:guide pos="232"/>
        <p:guide pos="408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2CEED6-295F-E80A-8DF6-2B168A7854A4}"/>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2E2A1-797F-197B-04C2-E04ADCC9397D}"/>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360B3E7A-E982-DB45-B9BE-4D15DAFAD111}" type="datetimeFigureOut">
              <a:rPr lang="en-US" smtClean="0"/>
              <a:t>11/27/2024</a:t>
            </a:fld>
            <a:endParaRPr lang="en-US"/>
          </a:p>
        </p:txBody>
      </p:sp>
      <p:sp>
        <p:nvSpPr>
          <p:cNvPr id="4" name="Footer Placeholder 3">
            <a:extLst>
              <a:ext uri="{FF2B5EF4-FFF2-40B4-BE49-F238E27FC236}">
                <a16:creationId xmlns:a16="http://schemas.microsoft.com/office/drawing/2014/main" id="{4D8AD9DC-259C-16C7-FDED-60B3941549CE}"/>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FD38F9-6F8D-7F0C-B37E-E4E900B404C0}"/>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7474B548-D014-B149-B64F-BA14C6D2A5D1}" type="slidenum">
              <a:rPr lang="en-US" smtClean="0"/>
              <a:t>‹#›</a:t>
            </a:fld>
            <a:endParaRPr lang="en-US"/>
          </a:p>
        </p:txBody>
      </p:sp>
    </p:spTree>
    <p:extLst>
      <p:ext uri="{BB962C8B-B14F-4D97-AF65-F5344CB8AC3E}">
        <p14:creationId xmlns:p14="http://schemas.microsoft.com/office/powerpoint/2010/main" val="582828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A3522CC6-6689-044E-9C24-6E9FEEA39056}" type="datetimeFigureOut">
              <a:rPr lang="en-US" smtClean="0"/>
              <a:t>11/27/2024</a:t>
            </a:fld>
            <a:endParaRPr lang="en-US"/>
          </a:p>
        </p:txBody>
      </p:sp>
      <p:sp>
        <p:nvSpPr>
          <p:cNvPr id="4" name="Slide Image Placeholder 3"/>
          <p:cNvSpPr>
            <a:spLocks noGrp="1" noRot="1" noChangeAspect="1"/>
          </p:cNvSpPr>
          <p:nvPr>
            <p:ph type="sldImg" idx="2"/>
          </p:nvPr>
        </p:nvSpPr>
        <p:spPr>
          <a:xfrm>
            <a:off x="3703638" y="857250"/>
            <a:ext cx="173672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BF867A5-CC02-7744-980F-EE261927F2AD}" type="slidenum">
              <a:rPr lang="en-US" smtClean="0"/>
              <a:t>‹#›</a:t>
            </a:fld>
            <a:endParaRPr lang="en-US"/>
          </a:p>
        </p:txBody>
      </p:sp>
    </p:spTree>
    <p:extLst>
      <p:ext uri="{BB962C8B-B14F-4D97-AF65-F5344CB8AC3E}">
        <p14:creationId xmlns:p14="http://schemas.microsoft.com/office/powerpoint/2010/main" val="2124799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867A5-CC02-7744-980F-EE261927F2AD}" type="slidenum">
              <a:rPr lang="en-US" smtClean="0"/>
              <a:t>1</a:t>
            </a:fld>
            <a:endParaRPr lang="en-US"/>
          </a:p>
        </p:txBody>
      </p:sp>
    </p:spTree>
    <p:extLst>
      <p:ext uri="{BB962C8B-B14F-4D97-AF65-F5344CB8AC3E}">
        <p14:creationId xmlns:p14="http://schemas.microsoft.com/office/powerpoint/2010/main" val="1354477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867A5-CC02-7744-980F-EE261927F2AD}" type="slidenum">
              <a:rPr lang="en-US" smtClean="0"/>
              <a:t>2</a:t>
            </a:fld>
            <a:endParaRPr lang="en-US"/>
          </a:p>
        </p:txBody>
      </p:sp>
    </p:spTree>
    <p:extLst>
      <p:ext uri="{BB962C8B-B14F-4D97-AF65-F5344CB8AC3E}">
        <p14:creationId xmlns:p14="http://schemas.microsoft.com/office/powerpoint/2010/main" val="3672486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018927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2352061"/>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6" userDrawn="1">
          <p15:clr>
            <a:srgbClr val="F26B43"/>
          </p15:clr>
        </p15:guide>
        <p15:guide id="2" pos="368" userDrawn="1">
          <p15:clr>
            <a:srgbClr val="F26B43"/>
          </p15:clr>
        </p15:guide>
        <p15:guide id="3" pos="3929" userDrawn="1">
          <p15:clr>
            <a:srgbClr val="F26B43"/>
          </p15:clr>
        </p15:guide>
        <p15:guide id="4" pos="2160" userDrawn="1">
          <p15:clr>
            <a:srgbClr val="F26B43"/>
          </p15:clr>
        </p15:guide>
        <p15:guide id="5" orient="horz" pos="553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mailchi.mp/cmpa.ca/crtc-consultation-on-the-definition-of-canadian-content"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hyperlink" Target="https://cmpa.ca/issue-briefs-crtc-consultations-on-the-definition-of-canadian-content/#have-your-sa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CCF582-BF15-D3C6-C202-4B7A031BDFA8}"/>
              </a:ext>
            </a:extLst>
          </p:cNvPr>
          <p:cNvSpPr/>
          <p:nvPr/>
        </p:nvSpPr>
        <p:spPr>
          <a:xfrm>
            <a:off x="0" y="2"/>
            <a:ext cx="6858000" cy="1852114"/>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6BC02E63-E789-AAEE-D025-BC42B9D08E16}"/>
              </a:ext>
            </a:extLst>
          </p:cNvPr>
          <p:cNvSpPr txBox="1"/>
          <p:nvPr/>
        </p:nvSpPr>
        <p:spPr>
          <a:xfrm>
            <a:off x="368300" y="890613"/>
            <a:ext cx="6129402" cy="830997"/>
          </a:xfrm>
          <a:prstGeom prst="rect">
            <a:avLst/>
          </a:prstGeom>
          <a:noFill/>
        </p:spPr>
        <p:txBody>
          <a:bodyPr wrap="square" lIns="0" rtlCol="0">
            <a:spAutoFit/>
          </a:bodyPr>
          <a:lstStyle/>
          <a:p>
            <a:r>
              <a:rPr lang="en-US" sz="2400" b="1" dirty="0">
                <a:solidFill>
                  <a:schemeClr val="bg1"/>
                </a:solidFill>
              </a:rPr>
              <a:t>CRTC consultations on the </a:t>
            </a:r>
            <a:br>
              <a:rPr lang="en-US" sz="2400" b="1" dirty="0">
                <a:solidFill>
                  <a:schemeClr val="bg1"/>
                </a:solidFill>
              </a:rPr>
            </a:br>
            <a:r>
              <a:rPr lang="en-US" sz="2400" b="1" dirty="0">
                <a:solidFill>
                  <a:schemeClr val="bg1"/>
                </a:solidFill>
              </a:rPr>
              <a:t>definition of Canadian content</a:t>
            </a:r>
          </a:p>
        </p:txBody>
      </p:sp>
      <p:sp>
        <p:nvSpPr>
          <p:cNvPr id="5" name="TextBox 4">
            <a:extLst>
              <a:ext uri="{FF2B5EF4-FFF2-40B4-BE49-F238E27FC236}">
                <a16:creationId xmlns:a16="http://schemas.microsoft.com/office/drawing/2014/main" id="{9112FBD9-4771-E5DB-D906-813677FB0D44}"/>
              </a:ext>
            </a:extLst>
          </p:cNvPr>
          <p:cNvSpPr txBox="1"/>
          <p:nvPr/>
        </p:nvSpPr>
        <p:spPr>
          <a:xfrm>
            <a:off x="1849768" y="2156655"/>
            <a:ext cx="4788000" cy="4793941"/>
          </a:xfrm>
          <a:prstGeom prst="rect">
            <a:avLst/>
          </a:prstGeom>
          <a:noFill/>
        </p:spPr>
        <p:txBody>
          <a:bodyPr wrap="square" lIns="0" tIns="0" rIns="0" bIns="0" rtlCol="0">
            <a:spAutoFit/>
          </a:bodyPr>
          <a:lstStyle/>
          <a:p>
            <a:pPr>
              <a:lnSpc>
                <a:spcPct val="115000"/>
              </a:lnSpc>
              <a:spcAft>
                <a:spcPts val="500"/>
              </a:spcAft>
            </a:pPr>
            <a:r>
              <a:rPr lang="en-US" sz="1000" kern="100" dirty="0">
                <a:effectLst/>
                <a:latin typeface="Arial" panose="020B0604020202020204" pitchFamily="34" charset="0"/>
                <a:ea typeface="Verdana" panose="020B0604030504040204" pitchFamily="34" charset="0"/>
                <a:cs typeface="Arial" panose="020B0604020202020204" pitchFamily="34" charset="0"/>
              </a:rPr>
              <a:t>In mid mid-November, the Canadian Radio-television and Telecommunications Commission (CRTC) launched consultations for a modernized definition of Canadian content. This is the next phase in the regulator’s implementation of the Online Streaming Act, which was passed by the federal government in 2023. As part of this process, the CRTC has sought industry input on the definition of Canadian content, requirements for investments in Canadian programming, safeguards related to the rights and interests of Canadian programming, as well as the role of AI in the industry.</a:t>
            </a:r>
          </a:p>
          <a:p>
            <a:pPr>
              <a:lnSpc>
                <a:spcPct val="115000"/>
              </a:lnSpc>
              <a:spcAft>
                <a:spcPts val="500"/>
              </a:spcAft>
            </a:pPr>
            <a:r>
              <a:rPr lang="en-US" sz="1000" kern="100" dirty="0">
                <a:effectLst/>
                <a:latin typeface="Arial" panose="020B0604020202020204" pitchFamily="34" charset="0"/>
                <a:ea typeface="Verdana" panose="020B0604030504040204" pitchFamily="34" charset="0"/>
                <a:cs typeface="Arial" panose="020B0604020202020204" pitchFamily="34" charset="0"/>
              </a:rPr>
              <a:t>Notably, the regulator has stated it wants to make room for flexible business models and different types of programming as it develops these new regulations. This is evident in many of the proposals the CRTC has put forward to the industry for comment, including:</a:t>
            </a:r>
            <a:endParaRPr lang="en-CA" sz="1000" kern="100" dirty="0">
              <a:effectLst/>
              <a:latin typeface="Arial" panose="020B0604020202020204" pitchFamily="34" charset="0"/>
              <a:ea typeface="Verdana" panose="020B0604030504040204" pitchFamily="34" charset="0"/>
              <a:cs typeface="Arial" panose="020B0604020202020204" pitchFamily="34" charset="0"/>
            </a:endParaRPr>
          </a:p>
          <a:p>
            <a:pPr marL="342900" lvl="0" indent="-342900">
              <a:lnSpc>
                <a:spcPct val="115000"/>
              </a:lnSpc>
              <a:spcAft>
                <a:spcPts val="500"/>
              </a:spcAft>
              <a:buFont typeface="Arial" panose="020B0604020202020204" pitchFamily="34" charset="0"/>
              <a:buChar char="•"/>
            </a:pPr>
            <a:r>
              <a:rPr lang="en-CA" sz="1000" kern="100" dirty="0">
                <a:effectLst/>
                <a:latin typeface="Arial" panose="020B0604020202020204" pitchFamily="34" charset="0"/>
                <a:ea typeface="Verdana" panose="020B0604030504040204" pitchFamily="34" charset="0"/>
                <a:cs typeface="Arial" panose="020B0604020202020204" pitchFamily="34" charset="0"/>
              </a:rPr>
              <a:t>S</a:t>
            </a:r>
            <a:r>
              <a:rPr lang="en-US" sz="1000" kern="100" dirty="0" err="1">
                <a:effectLst/>
                <a:latin typeface="Arial" panose="020B0604020202020204" pitchFamily="34" charset="0"/>
                <a:ea typeface="Verdana" panose="020B0604030504040204" pitchFamily="34" charset="0"/>
                <a:cs typeface="Arial" panose="020B0604020202020204" pitchFamily="34" charset="0"/>
              </a:rPr>
              <a:t>hould</a:t>
            </a:r>
            <a:r>
              <a:rPr lang="en-US" sz="1000" kern="100" dirty="0">
                <a:effectLst/>
                <a:latin typeface="Arial" panose="020B0604020202020204" pitchFamily="34" charset="0"/>
                <a:ea typeface="Verdana" panose="020B0604030504040204" pitchFamily="34" charset="0"/>
                <a:cs typeface="Arial" panose="020B0604020202020204" pitchFamily="34" charset="0"/>
              </a:rPr>
              <a:t> the current 10-point system be expanded to 15 points, along with a requirement that projects must meet at least nine points to be defined as a Canadian program?</a:t>
            </a:r>
            <a:endParaRPr lang="en-CA" sz="1000" kern="100" dirty="0">
              <a:effectLst/>
              <a:latin typeface="Arial" panose="020B0604020202020204" pitchFamily="34" charset="0"/>
              <a:ea typeface="Verdana" panose="020B0604030504040204" pitchFamily="34" charset="0"/>
              <a:cs typeface="Arial" panose="020B0604020202020204" pitchFamily="34" charset="0"/>
            </a:endParaRPr>
          </a:p>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Verdana" panose="020B0604030504040204" pitchFamily="34" charset="0"/>
                <a:cs typeface="Arial" panose="020B0604020202020204" pitchFamily="34" charset="0"/>
              </a:rPr>
              <a:t>Should the types of creative roles considered for Canadian program certification be expanded?</a:t>
            </a:r>
            <a:endParaRPr lang="en-CA" sz="1000" kern="100" dirty="0">
              <a:effectLst/>
              <a:latin typeface="Arial" panose="020B0604020202020204" pitchFamily="34" charset="0"/>
              <a:ea typeface="Verdana" panose="020B0604030504040204" pitchFamily="34" charset="0"/>
              <a:cs typeface="Arial" panose="020B0604020202020204" pitchFamily="34" charset="0"/>
            </a:endParaRPr>
          </a:p>
          <a:p>
            <a:pPr marL="342900" lvl="0" indent="-342900">
              <a:lnSpc>
                <a:spcPct val="115000"/>
              </a:lnSpc>
              <a:spcAft>
                <a:spcPts val="500"/>
              </a:spcAft>
              <a:buFont typeface="Arial" panose="020B0604020202020204" pitchFamily="34" charset="0"/>
              <a:buChar char="•"/>
            </a:pPr>
            <a:r>
              <a:rPr lang="en-CA" sz="1000" kern="100" dirty="0">
                <a:effectLst/>
                <a:latin typeface="Arial" panose="020B0604020202020204" pitchFamily="34" charset="0"/>
                <a:ea typeface="Verdana" panose="020B0604030504040204" pitchFamily="34" charset="0"/>
                <a:cs typeface="Arial" panose="020B0604020202020204" pitchFamily="34" charset="0"/>
              </a:rPr>
              <a:t>How c</a:t>
            </a:r>
            <a:r>
              <a:rPr lang="en-US" sz="1000" kern="100" dirty="0">
                <a:effectLst/>
                <a:latin typeface="Arial" panose="020B0604020202020204" pitchFamily="34" charset="0"/>
                <a:ea typeface="Verdana" panose="020B0604030504040204" pitchFamily="34" charset="0"/>
                <a:cs typeface="Arial" panose="020B0604020202020204" pitchFamily="34" charset="0"/>
              </a:rPr>
              <a:t>an the CRTC best ensure that Canadian independent producers have a right or interest that allows them to control and benefit from the exploitation of a program in a significant and equitable manner?</a:t>
            </a:r>
            <a:endParaRPr lang="en-CA" sz="1000" kern="100" dirty="0">
              <a:effectLst/>
              <a:latin typeface="Arial" panose="020B0604020202020204" pitchFamily="34" charset="0"/>
              <a:ea typeface="Verdana" panose="020B0604030504040204" pitchFamily="34" charset="0"/>
              <a:cs typeface="Arial" panose="020B0604020202020204" pitchFamily="34" charset="0"/>
            </a:endParaRPr>
          </a:p>
          <a:p>
            <a:pPr marL="342900" lvl="0" indent="-342900">
              <a:lnSpc>
                <a:spcPct val="115000"/>
              </a:lnSpc>
              <a:spcAft>
                <a:spcPts val="500"/>
              </a:spcAft>
              <a:buFont typeface="Arial" panose="020B0604020202020204" pitchFamily="34" charset="0"/>
              <a:buChar char="•"/>
            </a:pPr>
            <a:r>
              <a:rPr lang="en-CA" sz="1000" kern="100" dirty="0">
                <a:effectLst/>
                <a:latin typeface="Arial" panose="020B0604020202020204" pitchFamily="34" charset="0"/>
                <a:ea typeface="Verdana" panose="020B0604030504040204" pitchFamily="34" charset="0"/>
                <a:cs typeface="Arial" panose="020B0604020202020204" pitchFamily="34" charset="0"/>
              </a:rPr>
              <a:t>Are </a:t>
            </a:r>
            <a:r>
              <a:rPr lang="en-US" sz="1000" kern="100" dirty="0">
                <a:effectLst/>
                <a:latin typeface="Arial" panose="020B0604020202020204" pitchFamily="34" charset="0"/>
                <a:ea typeface="Verdana" panose="020B0604030504040204" pitchFamily="34" charset="0"/>
                <a:cs typeface="Arial" panose="020B0604020202020204" pitchFamily="34" charset="0"/>
              </a:rPr>
              <a:t>programs of national (PNI) requirements still necessary, given that the streamers’ business model already focuses on the types of content that make up PNI (e.g. documentaries and dramas)?</a:t>
            </a:r>
            <a:endParaRPr lang="en-CA" sz="1000" kern="100" dirty="0">
              <a:effectLst/>
              <a:latin typeface="Arial" panose="020B0604020202020204" pitchFamily="34" charset="0"/>
              <a:ea typeface="Verdana" panose="020B0604030504040204" pitchFamily="34" charset="0"/>
              <a:cs typeface="Arial" panose="020B0604020202020204" pitchFamily="34" charset="0"/>
            </a:endParaRPr>
          </a:p>
          <a:p>
            <a:pPr marL="342900" lvl="0" indent="-342900">
              <a:lnSpc>
                <a:spcPct val="115000"/>
              </a:lnSpc>
              <a:spcAft>
                <a:spcPts val="500"/>
              </a:spcAft>
              <a:buFont typeface="Arial" panose="020B0604020202020204" pitchFamily="34" charset="0"/>
              <a:buChar char="•"/>
            </a:pPr>
            <a:r>
              <a:rPr lang="en-CA" sz="1000" kern="100" dirty="0">
                <a:latin typeface="Arial" panose="020B0604020202020204" pitchFamily="34" charset="0"/>
                <a:ea typeface="Verdana" panose="020B0604030504040204" pitchFamily="34" charset="0"/>
                <a:cs typeface="Arial" panose="020B0604020202020204" pitchFamily="34" charset="0"/>
              </a:rPr>
              <a:t>What’s </a:t>
            </a:r>
            <a:r>
              <a:rPr lang="en-US" sz="1000" kern="100" dirty="0">
                <a:effectLst/>
                <a:latin typeface="Arial" panose="020B0604020202020204" pitchFamily="34" charset="0"/>
                <a:ea typeface="Verdana" panose="020B0604030504040204" pitchFamily="34" charset="0"/>
                <a:cs typeface="Arial" panose="020B0604020202020204" pitchFamily="34" charset="0"/>
              </a:rPr>
              <a:t>the impact of AI on the industry, and how should AI-generated content be approached in the definition of Canadian content?</a:t>
            </a:r>
          </a:p>
        </p:txBody>
      </p:sp>
      <p:pic>
        <p:nvPicPr>
          <p:cNvPr id="7" name="Graphic 6">
            <a:extLst>
              <a:ext uri="{FF2B5EF4-FFF2-40B4-BE49-F238E27FC236}">
                <a16:creationId xmlns:a16="http://schemas.microsoft.com/office/drawing/2014/main" id="{C3841BB9-7309-4317-F297-39D6467DB8D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11568" y="205586"/>
            <a:ext cx="924779" cy="380791"/>
          </a:xfrm>
          <a:prstGeom prst="rect">
            <a:avLst/>
          </a:prstGeom>
        </p:spPr>
      </p:pic>
      <p:grpSp>
        <p:nvGrpSpPr>
          <p:cNvPr id="34" name="Group 33">
            <a:extLst>
              <a:ext uri="{FF2B5EF4-FFF2-40B4-BE49-F238E27FC236}">
                <a16:creationId xmlns:a16="http://schemas.microsoft.com/office/drawing/2014/main" id="{53420052-5C93-8FF3-D63C-1A4C558969BF}"/>
              </a:ext>
            </a:extLst>
          </p:cNvPr>
          <p:cNvGrpSpPr/>
          <p:nvPr/>
        </p:nvGrpSpPr>
        <p:grpSpPr>
          <a:xfrm>
            <a:off x="1826224" y="6987345"/>
            <a:ext cx="4419379" cy="283908"/>
            <a:chOff x="1248376" y="8497862"/>
            <a:chExt cx="4419379" cy="283908"/>
          </a:xfrm>
        </p:grpSpPr>
        <p:sp>
          <p:nvSpPr>
            <p:cNvPr id="15" name="TextBox 14">
              <a:extLst>
                <a:ext uri="{FF2B5EF4-FFF2-40B4-BE49-F238E27FC236}">
                  <a16:creationId xmlns:a16="http://schemas.microsoft.com/office/drawing/2014/main" id="{CE6752EA-F0D3-B97E-4C1A-8CAE49D97240}"/>
                </a:ext>
              </a:extLst>
            </p:cNvPr>
            <p:cNvSpPr txBox="1"/>
            <p:nvPr/>
          </p:nvSpPr>
          <p:spPr>
            <a:xfrm>
              <a:off x="2107839" y="8524400"/>
              <a:ext cx="3559916" cy="238014"/>
            </a:xfrm>
            <a:prstGeom prst="rect">
              <a:avLst/>
            </a:prstGeom>
            <a:noFill/>
          </p:spPr>
          <p:txBody>
            <a:bodyPr wrap="square">
              <a:spAutoFit/>
            </a:bodyPr>
            <a:lstStyle/>
            <a:p>
              <a:pPr>
                <a:lnSpc>
                  <a:spcPct val="115000"/>
                </a:lnSpc>
                <a:spcAft>
                  <a:spcPts val="800"/>
                </a:spcAft>
              </a:pPr>
              <a:r>
                <a:rPr lang="en-CA" sz="900" b="1" kern="100" dirty="0">
                  <a:effectLst/>
                  <a:latin typeface="Arial" panose="020B0604020202020204" pitchFamily="34" charset="0"/>
                  <a:ea typeface="Aptos" panose="020B0004020202020204" pitchFamily="34" charset="0"/>
                  <a:cs typeface="Arial" panose="020B0604020202020204" pitchFamily="34" charset="0"/>
                </a:rPr>
                <a:t>about the CRTC’s proposals in our previous note to members. </a:t>
              </a:r>
            </a:p>
          </p:txBody>
        </p:sp>
        <p:sp>
          <p:nvSpPr>
            <p:cNvPr id="23" name="Rounded Rectangle 22">
              <a:extLst>
                <a:ext uri="{FF2B5EF4-FFF2-40B4-BE49-F238E27FC236}">
                  <a16:creationId xmlns:a16="http://schemas.microsoft.com/office/drawing/2014/main" id="{701EEC1E-84C6-6B11-A93A-FFE7CA51810B}"/>
                </a:ext>
              </a:extLst>
            </p:cNvPr>
            <p:cNvSpPr/>
            <p:nvPr/>
          </p:nvSpPr>
          <p:spPr>
            <a:xfrm>
              <a:off x="1248376" y="8497862"/>
              <a:ext cx="882098" cy="283908"/>
            </a:xfrm>
            <a:prstGeom prst="roundRect">
              <a:avLst>
                <a:gd name="adj" fmla="val 50000"/>
              </a:avLst>
            </a:prstGeom>
            <a:solidFill>
              <a:schemeClr val="tx2"/>
            </a:solidFill>
            <a:ln w="15875">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25" name="TextBox 24">
              <a:hlinkClick r:id="rId5"/>
              <a:extLst>
                <a:ext uri="{FF2B5EF4-FFF2-40B4-BE49-F238E27FC236}">
                  <a16:creationId xmlns:a16="http://schemas.microsoft.com/office/drawing/2014/main" id="{95A1CA32-26E7-6CC4-C923-997F972103EE}"/>
                </a:ext>
              </a:extLst>
            </p:cNvPr>
            <p:cNvSpPr txBox="1"/>
            <p:nvPr/>
          </p:nvSpPr>
          <p:spPr>
            <a:xfrm>
              <a:off x="1302426" y="8524400"/>
              <a:ext cx="810024" cy="230832"/>
            </a:xfrm>
            <a:prstGeom prst="rect">
              <a:avLst/>
            </a:prstGeom>
            <a:noFill/>
          </p:spPr>
          <p:txBody>
            <a:bodyPr wrap="square">
              <a:spAutoFit/>
            </a:bodyPr>
            <a:lstStyle/>
            <a:p>
              <a:r>
                <a:rPr lang="en-CA" sz="900" b="1" kern="100" dirty="0">
                  <a:effectLst/>
                  <a:latin typeface="Arial" panose="020B0604020202020204" pitchFamily="34" charset="0"/>
                  <a:ea typeface="Aptos" panose="020B0004020202020204" pitchFamily="34" charset="0"/>
                  <a:cs typeface="Arial" panose="020B0604020202020204" pitchFamily="34" charset="0"/>
                </a:rPr>
                <a:t>Read more </a:t>
              </a:r>
              <a:endParaRPr lang="en-US" sz="900" dirty="0"/>
            </a:p>
          </p:txBody>
        </p:sp>
      </p:grpSp>
      <p:grpSp>
        <p:nvGrpSpPr>
          <p:cNvPr id="20" name="Group 19">
            <a:extLst>
              <a:ext uri="{FF2B5EF4-FFF2-40B4-BE49-F238E27FC236}">
                <a16:creationId xmlns:a16="http://schemas.microsoft.com/office/drawing/2014/main" id="{C8C19236-FF05-E9E3-BB1E-722675ED5A3D}"/>
              </a:ext>
            </a:extLst>
          </p:cNvPr>
          <p:cNvGrpSpPr/>
          <p:nvPr/>
        </p:nvGrpSpPr>
        <p:grpSpPr>
          <a:xfrm>
            <a:off x="386270" y="2158513"/>
            <a:ext cx="933831" cy="233650"/>
            <a:chOff x="386270" y="2577462"/>
            <a:chExt cx="933831" cy="233650"/>
          </a:xfrm>
        </p:grpSpPr>
        <p:sp>
          <p:nvSpPr>
            <p:cNvPr id="55" name="TextBox 54">
              <a:extLst>
                <a:ext uri="{FF2B5EF4-FFF2-40B4-BE49-F238E27FC236}">
                  <a16:creationId xmlns:a16="http://schemas.microsoft.com/office/drawing/2014/main" id="{9FD24538-D842-D222-8A3A-E02F13566FDA}"/>
                </a:ext>
              </a:extLst>
            </p:cNvPr>
            <p:cNvSpPr txBox="1"/>
            <p:nvPr/>
          </p:nvSpPr>
          <p:spPr>
            <a:xfrm>
              <a:off x="386270" y="2577462"/>
              <a:ext cx="933831" cy="204398"/>
            </a:xfrm>
            <a:prstGeom prst="rect">
              <a:avLst/>
            </a:prstGeom>
            <a:noFill/>
          </p:spPr>
          <p:txBody>
            <a:bodyPr wrap="square" lIns="0" tIns="0" rIns="0" bIns="0">
              <a:noAutofit/>
            </a:bodyPr>
            <a:lstStyle/>
            <a:p>
              <a:pPr>
                <a:lnSpc>
                  <a:spcPct val="115000"/>
                </a:lnSpc>
                <a:spcAft>
                  <a:spcPts val="800"/>
                </a:spcAft>
              </a:pPr>
              <a:r>
                <a:rPr lang="en-CA" sz="1200" b="1" kern="100">
                  <a:effectLst/>
                  <a:latin typeface="Arial" panose="020B0604020202020204" pitchFamily="34" charset="0"/>
                  <a:ea typeface="Aptos" panose="020B0004020202020204" pitchFamily="34" charset="0"/>
                  <a:cs typeface="Arial" panose="020B0604020202020204" pitchFamily="34" charset="0"/>
                </a:rPr>
                <a:t>Overview</a:t>
              </a:r>
              <a:endParaRPr lang="en-CA" sz="1200" kern="100">
                <a:effectLst/>
                <a:latin typeface="Arial" panose="020B0604020202020204" pitchFamily="34" charset="0"/>
                <a:ea typeface="Aptos" panose="020B00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DDE4B2CF-BF19-4219-27A2-192175312F03}"/>
                </a:ext>
              </a:extLst>
            </p:cNvPr>
            <p:cNvCxnSpPr>
              <a:cxnSpLocks/>
            </p:cNvCxnSpPr>
            <p:nvPr/>
          </p:nvCxnSpPr>
          <p:spPr>
            <a:xfrm>
              <a:off x="395676" y="2811112"/>
              <a:ext cx="67705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C79EED58-5D80-77E7-A07F-AC9533423F04}"/>
              </a:ext>
            </a:extLst>
          </p:cNvPr>
          <p:cNvSpPr txBox="1"/>
          <p:nvPr/>
        </p:nvSpPr>
        <p:spPr>
          <a:xfrm>
            <a:off x="386270" y="8832587"/>
            <a:ext cx="1368647" cy="107722"/>
          </a:xfrm>
          <a:prstGeom prst="rect">
            <a:avLst/>
          </a:prstGeom>
          <a:noFill/>
          <a:ln>
            <a:noFill/>
          </a:ln>
        </p:spPr>
        <p:txBody>
          <a:bodyPr wrap="square" lIns="0" tIns="0" rIns="0" bIns="0" rtlCol="0">
            <a:spAutoFit/>
          </a:bodyPr>
          <a:lstStyle/>
          <a:p>
            <a:r>
              <a:rPr lang="en-US" sz="700" b="1" spc="100" dirty="0">
                <a:solidFill>
                  <a:schemeClr val="bg2">
                    <a:lumMod val="90000"/>
                  </a:schemeClr>
                </a:solidFill>
                <a:latin typeface="Arial" panose="020B0604020202020204" pitchFamily="34" charset="0"/>
                <a:cs typeface="Arial" panose="020B0604020202020204" pitchFamily="34" charset="0"/>
              </a:rPr>
              <a:t>NOVEMBER 22, 2024</a:t>
            </a:r>
          </a:p>
        </p:txBody>
      </p:sp>
      <p:pic>
        <p:nvPicPr>
          <p:cNvPr id="2" name="Picture 1">
            <a:extLst>
              <a:ext uri="{FF2B5EF4-FFF2-40B4-BE49-F238E27FC236}">
                <a16:creationId xmlns:a16="http://schemas.microsoft.com/office/drawing/2014/main" id="{1A0DCF11-C5B0-9113-34F7-33EDEF16A7A5}"/>
              </a:ext>
            </a:extLst>
          </p:cNvPr>
          <p:cNvPicPr>
            <a:picLocks noChangeAspect="1"/>
          </p:cNvPicPr>
          <p:nvPr/>
        </p:nvPicPr>
        <p:blipFill>
          <a:blip r:embed="rId6"/>
          <a:srcRect/>
          <a:stretch/>
        </p:blipFill>
        <p:spPr>
          <a:xfrm>
            <a:off x="395675" y="208842"/>
            <a:ext cx="2184453" cy="546113"/>
          </a:xfrm>
          <a:prstGeom prst="rect">
            <a:avLst/>
          </a:prstGeom>
        </p:spPr>
      </p:pic>
      <p:sp>
        <p:nvSpPr>
          <p:cNvPr id="6" name="TextBox 5">
            <a:extLst>
              <a:ext uri="{FF2B5EF4-FFF2-40B4-BE49-F238E27FC236}">
                <a16:creationId xmlns:a16="http://schemas.microsoft.com/office/drawing/2014/main" id="{EB9F7B10-D3A7-278F-41BA-1200ECFD3AF2}"/>
              </a:ext>
            </a:extLst>
          </p:cNvPr>
          <p:cNvSpPr txBox="1"/>
          <p:nvPr/>
        </p:nvSpPr>
        <p:spPr>
          <a:xfrm>
            <a:off x="1826224" y="7556606"/>
            <a:ext cx="4788000" cy="1223733"/>
          </a:xfrm>
          <a:prstGeom prst="rect">
            <a:avLst/>
          </a:prstGeom>
          <a:noFill/>
        </p:spPr>
        <p:txBody>
          <a:bodyPr wrap="square" lIns="0" tIns="0" rIns="0" bIns="0">
            <a:spAutoFit/>
          </a:bodyPr>
          <a:lstStyle/>
          <a:p>
            <a:pPr>
              <a:lnSpc>
                <a:spcPct val="115000"/>
              </a:lnSpc>
              <a:spcAft>
                <a:spcPts val="600"/>
              </a:spcAft>
            </a:pPr>
            <a:r>
              <a:rPr lang="en-US" sz="1000" kern="100" dirty="0">
                <a:effectLst/>
                <a:latin typeface="Arial" panose="020B0604020202020204" pitchFamily="34" charset="0"/>
                <a:ea typeface="Aptos" panose="020B0004020202020204" pitchFamily="34" charset="0"/>
                <a:cs typeface="Arial" panose="020B0604020202020204" pitchFamily="34" charset="0"/>
              </a:rPr>
              <a:t>Since the current federal government first raised the possibility of updating the Broadcasting Act, many years ago, the CMPA has strongly advocated on behalf of the interests of independent producers. This has included drafting proposal submissions, meeting with government officials, and appearing before legislative and regulatory hearings. Our underlying philosophy throughout has been a belief in the necessity of a modernized broadcasting system where all who benefit from the system, including online streamers, are required to contribute to it. (Cont.)</a:t>
            </a:r>
          </a:p>
        </p:txBody>
      </p:sp>
      <p:grpSp>
        <p:nvGrpSpPr>
          <p:cNvPr id="8" name="Group 7">
            <a:extLst>
              <a:ext uri="{FF2B5EF4-FFF2-40B4-BE49-F238E27FC236}">
                <a16:creationId xmlns:a16="http://schemas.microsoft.com/office/drawing/2014/main" id="{92B9F5B7-E503-79F0-6A67-301CC917C2DE}"/>
              </a:ext>
            </a:extLst>
          </p:cNvPr>
          <p:cNvGrpSpPr/>
          <p:nvPr/>
        </p:nvGrpSpPr>
        <p:grpSpPr>
          <a:xfrm>
            <a:off x="368300" y="7556606"/>
            <a:ext cx="839767" cy="460199"/>
            <a:chOff x="386270" y="879786"/>
            <a:chExt cx="839767" cy="460199"/>
          </a:xfrm>
        </p:grpSpPr>
        <p:sp>
          <p:nvSpPr>
            <p:cNvPr id="9" name="TextBox 8">
              <a:extLst>
                <a:ext uri="{FF2B5EF4-FFF2-40B4-BE49-F238E27FC236}">
                  <a16:creationId xmlns:a16="http://schemas.microsoft.com/office/drawing/2014/main" id="{28D07A33-45B3-1D72-52E4-400FFD001ADA}"/>
                </a:ext>
              </a:extLst>
            </p:cNvPr>
            <p:cNvSpPr txBox="1"/>
            <p:nvPr/>
          </p:nvSpPr>
          <p:spPr>
            <a:xfrm>
              <a:off x="386270" y="879786"/>
              <a:ext cx="839767" cy="420308"/>
            </a:xfrm>
            <a:prstGeom prst="rect">
              <a:avLst/>
            </a:prstGeom>
            <a:noFill/>
          </p:spPr>
          <p:txBody>
            <a:bodyPr wrap="square" lIns="0" tIns="0" rIns="0" bIns="0">
              <a:noAutofit/>
            </a:bodyPr>
            <a:lstStyle/>
            <a:p>
              <a:pPr>
                <a:lnSpc>
                  <a:spcPct val="115000"/>
                </a:lnSpc>
                <a:spcAft>
                  <a:spcPts val="800"/>
                </a:spcAft>
              </a:pPr>
              <a:r>
                <a:rPr lang="en-CA" sz="1200" b="1" kern="100" dirty="0">
                  <a:effectLst/>
                  <a:latin typeface="Arial" panose="020B0604020202020204" pitchFamily="34" charset="0"/>
                  <a:ea typeface="Aptos" panose="020B0004020202020204" pitchFamily="34" charset="0"/>
                  <a:cs typeface="Arial" panose="020B0604020202020204" pitchFamily="34" charset="0"/>
                </a:rPr>
                <a:t>CMPA</a:t>
              </a:r>
              <a:br>
                <a:rPr lang="en-CA" sz="1200" b="1" kern="100" dirty="0">
                  <a:effectLst/>
                  <a:latin typeface="Arial" panose="020B0604020202020204" pitchFamily="34" charset="0"/>
                  <a:ea typeface="Aptos" panose="020B0004020202020204" pitchFamily="34" charset="0"/>
                  <a:cs typeface="Arial" panose="020B0604020202020204" pitchFamily="34" charset="0"/>
                </a:rPr>
              </a:br>
              <a:r>
                <a:rPr lang="en-CA" sz="1200" b="1" kern="100" dirty="0">
                  <a:effectLst/>
                  <a:latin typeface="Arial" panose="020B0604020202020204" pitchFamily="34" charset="0"/>
                  <a:ea typeface="Aptos" panose="020B0004020202020204" pitchFamily="34" charset="0"/>
                  <a:cs typeface="Arial" panose="020B0604020202020204" pitchFamily="34" charset="0"/>
                </a:rPr>
                <a:t>In Action</a:t>
              </a:r>
              <a:endParaRPr lang="en-CA" sz="1200" kern="100" dirty="0">
                <a:effectLst/>
                <a:latin typeface="Arial" panose="020B0604020202020204" pitchFamily="34" charset="0"/>
                <a:ea typeface="Aptos" panose="020B00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E426C28A-305C-58EA-771F-47C69DE7DC31}"/>
                </a:ext>
              </a:extLst>
            </p:cNvPr>
            <p:cNvCxnSpPr>
              <a:cxnSpLocks/>
            </p:cNvCxnSpPr>
            <p:nvPr/>
          </p:nvCxnSpPr>
          <p:spPr>
            <a:xfrm>
              <a:off x="395676" y="1339985"/>
              <a:ext cx="67705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6034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3892BF-4EDD-4200-F197-B1C4FE6DC3E7}"/>
              </a:ext>
            </a:extLst>
          </p:cNvPr>
          <p:cNvSpPr txBox="1"/>
          <p:nvPr/>
        </p:nvSpPr>
        <p:spPr>
          <a:xfrm>
            <a:off x="1844194" y="3132369"/>
            <a:ext cx="4788000" cy="4970913"/>
          </a:xfrm>
          <a:prstGeom prst="rect">
            <a:avLst/>
          </a:prstGeom>
          <a:noFill/>
        </p:spPr>
        <p:txBody>
          <a:bodyPr wrap="square" lIns="0" tIns="0" rIns="0" bIns="0" rtlCol="0" anchor="t" anchorCtr="0">
            <a:spAutoFit/>
          </a:bodyPr>
          <a:lstStyle/>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Aptos" panose="020B0004020202020204" pitchFamily="34" charset="0"/>
                <a:cs typeface="Arial" panose="020B0604020202020204" pitchFamily="34" charset="0"/>
              </a:rPr>
              <a:t>The CRTC has begun consultations regarding Canadian programming and is seeking public comments on key topics such as the definition of Canadian content, updated requirements for investments in Canadian programming, Canadian rights and interests related to Canadian programming and the role of AI in the industry. </a:t>
            </a:r>
          </a:p>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Aptos" panose="020B0004020202020204" pitchFamily="34" charset="0"/>
                <a:cs typeface="Arial" panose="020B0604020202020204" pitchFamily="34" charset="0"/>
              </a:rPr>
              <a:t>The upcoming consultations only apply to Canadian programming certified by the CRTC, and not to program certification by CAVCO, the CMF or Telefilm.</a:t>
            </a:r>
          </a:p>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Aptos" panose="020B0004020202020204" pitchFamily="34" charset="0"/>
                <a:cs typeface="Arial" panose="020B0604020202020204" pitchFamily="34" charset="0"/>
              </a:rPr>
              <a:t>Comments are due to the CRTC by January 20, 2025, followed by a multi-week public hearing beginning on March 31, 2025. No changes have been made yet. All of the CRTC’s proposals are open for comments and public debate.</a:t>
            </a:r>
          </a:p>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Aptos" panose="020B0004020202020204" pitchFamily="34" charset="0"/>
                <a:cs typeface="Arial" panose="020B0604020202020204" pitchFamily="34" charset="0"/>
              </a:rPr>
              <a:t>From the onset of discussions to modernize Canada’s Broadcasting Act, the CMPA has maintained that all who benefit from Canada’s broadcasting system, including online streaming services, must meaningfully contribute to the creation, production and distribution of Canadian stories.</a:t>
            </a:r>
          </a:p>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Aptos" panose="020B0004020202020204" pitchFamily="34" charset="0"/>
                <a:cs typeface="Arial" panose="020B0604020202020204" pitchFamily="34" charset="0"/>
              </a:rPr>
              <a:t>The CMPA will participate in upcoming CRTC hearings to reinforce the important role of Canada’s independent producers in Canada’s broadcasting system and highlight that the more opportunities Canada’s independent producers have to own and monetize their intellectual property, the more opportunities they’ll have to invest in the next great Canadian program.</a:t>
            </a:r>
          </a:p>
          <a:p>
            <a:pPr marL="342900" lvl="0" indent="-342900">
              <a:lnSpc>
                <a:spcPct val="115000"/>
              </a:lnSpc>
              <a:spcAft>
                <a:spcPts val="500"/>
              </a:spcAft>
              <a:buFont typeface="Arial" panose="020B0604020202020204" pitchFamily="34" charset="0"/>
              <a:buChar char="•"/>
            </a:pPr>
            <a:r>
              <a:rPr lang="en-US" sz="1000" kern="100" dirty="0">
                <a:effectLst/>
                <a:latin typeface="Arial" panose="020B0604020202020204" pitchFamily="34" charset="0"/>
                <a:ea typeface="Aptos" panose="020B0004020202020204" pitchFamily="34" charset="0"/>
                <a:cs typeface="Arial" panose="020B0604020202020204" pitchFamily="34" charset="0"/>
              </a:rPr>
              <a:t>The CMPA strongly believes that the most effective way to ensure Canadian stories continue to be developed and told on screen is to support the growth of strong and well-capitalized Canadian production companies, and will highlight this in upcoming CRTC hearings.</a:t>
            </a:r>
            <a:endParaRPr lang="en-CA" sz="1000" kern="100" dirty="0">
              <a:effectLst/>
              <a:latin typeface="Arial" panose="020B0604020202020204" pitchFamily="34" charset="0"/>
              <a:ea typeface="Aptos" panose="020B0004020202020204" pitchFamily="34" charset="0"/>
              <a:cs typeface="Arial" panose="020B0604020202020204" pitchFamily="34" charset="0"/>
            </a:endParaRPr>
          </a:p>
          <a:p>
            <a:pPr marL="171450" indent="-171450">
              <a:lnSpc>
                <a:spcPct val="115000"/>
              </a:lnSpc>
              <a:spcAft>
                <a:spcPts val="1800"/>
              </a:spcAft>
              <a:buFont typeface="Arial" panose="020B0604020202020204" pitchFamily="34" charset="0"/>
              <a:buChar char="•"/>
            </a:pPr>
            <a:endParaRPr lang="en-CA" sz="1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27E701AE-4C5E-2CF3-0AC7-F1C539CC2B88}"/>
              </a:ext>
            </a:extLst>
          </p:cNvPr>
          <p:cNvSpPr txBox="1"/>
          <p:nvPr/>
        </p:nvSpPr>
        <p:spPr>
          <a:xfrm>
            <a:off x="1844194" y="946583"/>
            <a:ext cx="4788000" cy="1831592"/>
          </a:xfrm>
          <a:prstGeom prst="rect">
            <a:avLst/>
          </a:prstGeom>
          <a:noFill/>
        </p:spPr>
        <p:txBody>
          <a:bodyPr wrap="square" lIns="0" tIns="0" rIns="0" bIns="0">
            <a:spAutoFit/>
          </a:bodyPr>
          <a:lstStyle/>
          <a:p>
            <a:pPr>
              <a:lnSpc>
                <a:spcPct val="115000"/>
              </a:lnSpc>
              <a:spcAft>
                <a:spcPts val="600"/>
              </a:spcAft>
            </a:pPr>
            <a:r>
              <a:rPr lang="en-US" sz="1000" kern="100" dirty="0">
                <a:effectLst/>
                <a:latin typeface="Arial" panose="020B0604020202020204" pitchFamily="34" charset="0"/>
                <a:ea typeface="Aptos" panose="020B0004020202020204" pitchFamily="34" charset="0"/>
                <a:cs typeface="Arial" panose="020B0604020202020204" pitchFamily="34" charset="0"/>
              </a:rPr>
              <a:t>Additionally, we have reinforced the important role of independent producers in meeting the needs of Canadian audiences, and the importance of IP ownership in building a strong and well-funded Canadian production sector that allows for the continued development of Canadian programming.</a:t>
            </a:r>
          </a:p>
          <a:p>
            <a:pPr>
              <a:lnSpc>
                <a:spcPct val="115000"/>
              </a:lnSpc>
              <a:spcAft>
                <a:spcPts val="600"/>
              </a:spcAft>
            </a:pPr>
            <a:r>
              <a:rPr lang="en-US" sz="1000" kern="100" dirty="0">
                <a:effectLst/>
                <a:latin typeface="Arial" panose="020B0604020202020204" pitchFamily="34" charset="0"/>
                <a:ea typeface="Aptos" panose="020B0004020202020204" pitchFamily="34" charset="0"/>
                <a:cs typeface="Arial" panose="020B0604020202020204" pitchFamily="34" charset="0"/>
              </a:rPr>
              <a:t>Working with members of the CMPA Regulatory Committee, staff are currently developing a draft submission to the CRTC, in response to its latest consultation. CMPA leadership will appear before the CRTC in the new year to present our submission. The CMPA will provide an update on the current regulatory process, and solicit input from members on the main elements of our submission, at a virtual town hall in December. </a:t>
            </a:r>
            <a:endParaRPr lang="en-US" sz="1000" dirty="0"/>
          </a:p>
        </p:txBody>
      </p:sp>
      <p:grpSp>
        <p:nvGrpSpPr>
          <p:cNvPr id="25" name="Group 24">
            <a:extLst>
              <a:ext uri="{FF2B5EF4-FFF2-40B4-BE49-F238E27FC236}">
                <a16:creationId xmlns:a16="http://schemas.microsoft.com/office/drawing/2014/main" id="{A31A5BFE-1623-9520-E380-78921295C71B}"/>
              </a:ext>
            </a:extLst>
          </p:cNvPr>
          <p:cNvGrpSpPr/>
          <p:nvPr/>
        </p:nvGrpSpPr>
        <p:grpSpPr>
          <a:xfrm>
            <a:off x="362143" y="946583"/>
            <a:ext cx="863894" cy="455493"/>
            <a:chOff x="362143" y="879786"/>
            <a:chExt cx="863894" cy="455493"/>
          </a:xfrm>
        </p:grpSpPr>
        <p:sp>
          <p:nvSpPr>
            <p:cNvPr id="4" name="TextBox 3">
              <a:extLst>
                <a:ext uri="{FF2B5EF4-FFF2-40B4-BE49-F238E27FC236}">
                  <a16:creationId xmlns:a16="http://schemas.microsoft.com/office/drawing/2014/main" id="{62C75D11-C3B9-A1DD-A3C9-6144D817B85D}"/>
                </a:ext>
              </a:extLst>
            </p:cNvPr>
            <p:cNvSpPr txBox="1"/>
            <p:nvPr/>
          </p:nvSpPr>
          <p:spPr>
            <a:xfrm>
              <a:off x="386270" y="879786"/>
              <a:ext cx="839767" cy="420308"/>
            </a:xfrm>
            <a:prstGeom prst="rect">
              <a:avLst/>
            </a:prstGeom>
            <a:noFill/>
          </p:spPr>
          <p:txBody>
            <a:bodyPr wrap="square" lIns="0" tIns="0" rIns="0" bIns="0">
              <a:noAutofit/>
            </a:bodyPr>
            <a:lstStyle/>
            <a:p>
              <a:pPr>
                <a:lnSpc>
                  <a:spcPct val="115000"/>
                </a:lnSpc>
                <a:spcAft>
                  <a:spcPts val="800"/>
                </a:spcAft>
              </a:pPr>
              <a:r>
                <a:rPr lang="en-CA" sz="1200" b="1" kern="100" dirty="0">
                  <a:effectLst/>
                  <a:latin typeface="Arial" panose="020B0604020202020204" pitchFamily="34" charset="0"/>
                  <a:ea typeface="Aptos" panose="020B0004020202020204" pitchFamily="34" charset="0"/>
                  <a:cs typeface="Arial" panose="020B0604020202020204" pitchFamily="34" charset="0"/>
                </a:rPr>
                <a:t>CMPA</a:t>
              </a:r>
              <a:br>
                <a:rPr lang="en-CA" sz="1200" b="1" kern="100" dirty="0">
                  <a:effectLst/>
                  <a:latin typeface="Arial" panose="020B0604020202020204" pitchFamily="34" charset="0"/>
                  <a:ea typeface="Aptos" panose="020B0004020202020204" pitchFamily="34" charset="0"/>
                  <a:cs typeface="Arial" panose="020B0604020202020204" pitchFamily="34" charset="0"/>
                </a:rPr>
              </a:br>
              <a:r>
                <a:rPr lang="en-CA" sz="1200" b="1" kern="100" dirty="0">
                  <a:effectLst/>
                  <a:latin typeface="Arial" panose="020B0604020202020204" pitchFamily="34" charset="0"/>
                  <a:ea typeface="Aptos" panose="020B0004020202020204" pitchFamily="34" charset="0"/>
                  <a:cs typeface="Arial" panose="020B0604020202020204" pitchFamily="34" charset="0"/>
                </a:rPr>
                <a:t>In Action</a:t>
              </a:r>
              <a:endParaRPr lang="en-CA" sz="1200" kern="100" dirty="0">
                <a:effectLst/>
                <a:latin typeface="Arial" panose="020B0604020202020204" pitchFamily="34" charset="0"/>
                <a:ea typeface="Aptos" panose="020B0004020202020204" pitchFamily="34" charset="0"/>
                <a:cs typeface="Arial" panose="020B0604020202020204" pitchFamily="34" charset="0"/>
              </a:endParaRPr>
            </a:p>
          </p:txBody>
        </p:sp>
        <p:cxnSp>
          <p:nvCxnSpPr>
            <p:cNvPr id="5" name="Straight Connector 4">
              <a:extLst>
                <a:ext uri="{FF2B5EF4-FFF2-40B4-BE49-F238E27FC236}">
                  <a16:creationId xmlns:a16="http://schemas.microsoft.com/office/drawing/2014/main" id="{4D39F1B4-14AA-D7D7-AD8A-5EA0C4649052}"/>
                </a:ext>
              </a:extLst>
            </p:cNvPr>
            <p:cNvCxnSpPr>
              <a:cxnSpLocks/>
            </p:cNvCxnSpPr>
            <p:nvPr/>
          </p:nvCxnSpPr>
          <p:spPr>
            <a:xfrm>
              <a:off x="362143" y="1335279"/>
              <a:ext cx="67705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0451430E-20F6-35B1-7D97-4D6E7D4CC90A}"/>
              </a:ext>
            </a:extLst>
          </p:cNvPr>
          <p:cNvGrpSpPr/>
          <p:nvPr/>
        </p:nvGrpSpPr>
        <p:grpSpPr>
          <a:xfrm>
            <a:off x="386270" y="3113700"/>
            <a:ext cx="1203670" cy="462825"/>
            <a:chOff x="386270" y="3222936"/>
            <a:chExt cx="1203670" cy="462825"/>
          </a:xfrm>
        </p:grpSpPr>
        <p:sp>
          <p:nvSpPr>
            <p:cNvPr id="6" name="TextBox 5">
              <a:extLst>
                <a:ext uri="{FF2B5EF4-FFF2-40B4-BE49-F238E27FC236}">
                  <a16:creationId xmlns:a16="http://schemas.microsoft.com/office/drawing/2014/main" id="{3F9C6AAD-1C08-563D-8526-82E6B63916C7}"/>
                </a:ext>
              </a:extLst>
            </p:cNvPr>
            <p:cNvSpPr txBox="1"/>
            <p:nvPr/>
          </p:nvSpPr>
          <p:spPr>
            <a:xfrm>
              <a:off x="386270" y="3222936"/>
              <a:ext cx="1203670" cy="420308"/>
            </a:xfrm>
            <a:prstGeom prst="rect">
              <a:avLst/>
            </a:prstGeom>
            <a:noFill/>
          </p:spPr>
          <p:txBody>
            <a:bodyPr wrap="square" lIns="0" tIns="0" rIns="0" bIns="0">
              <a:noAutofit/>
            </a:bodyPr>
            <a:lstStyle/>
            <a:p>
              <a:pPr>
                <a:lnSpc>
                  <a:spcPct val="115000"/>
                </a:lnSpc>
                <a:spcAft>
                  <a:spcPts val="800"/>
                </a:spcAft>
              </a:pPr>
              <a:r>
                <a:rPr lang="en-CA" sz="1200" b="1" kern="100" dirty="0">
                  <a:effectLst/>
                  <a:latin typeface="Arial" panose="020B0604020202020204" pitchFamily="34" charset="0"/>
                  <a:ea typeface="Aptos" panose="020B0004020202020204" pitchFamily="34" charset="0"/>
                  <a:cs typeface="Arial" panose="020B0604020202020204" pitchFamily="34" charset="0"/>
                </a:rPr>
                <a:t>Key </a:t>
              </a:r>
              <a:br>
                <a:rPr lang="en-CA" sz="1200" b="1" kern="100" dirty="0">
                  <a:effectLst/>
                  <a:latin typeface="Arial" panose="020B0604020202020204" pitchFamily="34" charset="0"/>
                  <a:ea typeface="Aptos" panose="020B0004020202020204" pitchFamily="34" charset="0"/>
                  <a:cs typeface="Arial" panose="020B0604020202020204" pitchFamily="34" charset="0"/>
                </a:rPr>
              </a:br>
              <a:r>
                <a:rPr lang="en-CA" sz="1200" b="1" kern="100" dirty="0">
                  <a:effectLst/>
                  <a:latin typeface="Arial" panose="020B0604020202020204" pitchFamily="34" charset="0"/>
                  <a:ea typeface="Aptos" panose="020B0004020202020204" pitchFamily="34" charset="0"/>
                  <a:cs typeface="Arial" panose="020B0604020202020204" pitchFamily="34" charset="0"/>
                </a:rPr>
                <a:t>Takeaways</a:t>
              </a:r>
              <a:endParaRPr lang="en-CA" sz="1200" kern="100" dirty="0">
                <a:effectLst/>
                <a:latin typeface="Arial" panose="020B0604020202020204" pitchFamily="34" charset="0"/>
                <a:ea typeface="Aptos" panose="020B00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1A6049EF-4A36-3A5C-A17A-89F64E2DF6B4}"/>
                </a:ext>
              </a:extLst>
            </p:cNvPr>
            <p:cNvCxnSpPr>
              <a:cxnSpLocks/>
            </p:cNvCxnSpPr>
            <p:nvPr/>
          </p:nvCxnSpPr>
          <p:spPr>
            <a:xfrm>
              <a:off x="395676" y="3685761"/>
              <a:ext cx="79258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2" name="Graphic 1">
            <a:extLst>
              <a:ext uri="{FF2B5EF4-FFF2-40B4-BE49-F238E27FC236}">
                <a16:creationId xmlns:a16="http://schemas.microsoft.com/office/drawing/2014/main" id="{D82A79D8-BBA9-C338-1C4F-5861EA994154}"/>
              </a:ext>
            </a:extLst>
          </p:cNvPr>
          <p:cNvPicPr>
            <a:picLocks noChangeAspect="1"/>
          </p:cNvPicPr>
          <p:nvPr/>
        </p:nvPicPr>
        <p:blipFill>
          <a:blip r:embed="rId3"/>
          <a:srcRect/>
          <a:stretch/>
        </p:blipFill>
        <p:spPr>
          <a:xfrm>
            <a:off x="5712937" y="205586"/>
            <a:ext cx="922041" cy="380791"/>
          </a:xfrm>
          <a:prstGeom prst="rect">
            <a:avLst/>
          </a:prstGeom>
        </p:spPr>
      </p:pic>
      <p:sp>
        <p:nvSpPr>
          <p:cNvPr id="10" name="TextBox 9">
            <a:extLst>
              <a:ext uri="{FF2B5EF4-FFF2-40B4-BE49-F238E27FC236}">
                <a16:creationId xmlns:a16="http://schemas.microsoft.com/office/drawing/2014/main" id="{14BFFD8B-FBC9-963F-3403-3E5D05D9B239}"/>
              </a:ext>
            </a:extLst>
          </p:cNvPr>
          <p:cNvSpPr txBox="1"/>
          <p:nvPr/>
        </p:nvSpPr>
        <p:spPr>
          <a:xfrm>
            <a:off x="386270" y="8832587"/>
            <a:ext cx="1368647" cy="107722"/>
          </a:xfrm>
          <a:prstGeom prst="rect">
            <a:avLst/>
          </a:prstGeom>
          <a:noFill/>
          <a:ln>
            <a:noFill/>
          </a:ln>
        </p:spPr>
        <p:txBody>
          <a:bodyPr wrap="square" lIns="0" tIns="0" rIns="0" bIns="0" rtlCol="0">
            <a:spAutoFit/>
          </a:bodyPr>
          <a:lstStyle/>
          <a:p>
            <a:r>
              <a:rPr lang="en-US" sz="700" b="1" spc="100" dirty="0">
                <a:solidFill>
                  <a:schemeClr val="bg2">
                    <a:lumMod val="90000"/>
                  </a:schemeClr>
                </a:solidFill>
                <a:latin typeface="Arial" panose="020B0604020202020204" pitchFamily="34" charset="0"/>
                <a:cs typeface="Arial" panose="020B0604020202020204" pitchFamily="34" charset="0"/>
              </a:rPr>
              <a:t>NOVEMBER 22, 2024</a:t>
            </a:r>
          </a:p>
        </p:txBody>
      </p:sp>
      <p:sp>
        <p:nvSpPr>
          <p:cNvPr id="11" name="Rectangle 10">
            <a:extLst>
              <a:ext uri="{FF2B5EF4-FFF2-40B4-BE49-F238E27FC236}">
                <a16:creationId xmlns:a16="http://schemas.microsoft.com/office/drawing/2014/main" id="{3A2F2F73-96FA-2240-3C77-8C8C84E97715}"/>
              </a:ext>
            </a:extLst>
          </p:cNvPr>
          <p:cNvSpPr/>
          <p:nvPr/>
        </p:nvSpPr>
        <p:spPr>
          <a:xfrm>
            <a:off x="0" y="7931493"/>
            <a:ext cx="6858000" cy="69432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A701C8-6A8C-ED4D-8314-1045E4339B45}"/>
              </a:ext>
            </a:extLst>
          </p:cNvPr>
          <p:cNvSpPr txBox="1"/>
          <p:nvPr/>
        </p:nvSpPr>
        <p:spPr>
          <a:xfrm>
            <a:off x="1911410" y="8055309"/>
            <a:ext cx="4621871" cy="465127"/>
          </a:xfrm>
          <a:prstGeom prst="rect">
            <a:avLst/>
          </a:prstGeom>
          <a:noFill/>
        </p:spPr>
        <p:txBody>
          <a:bodyPr wrap="square">
            <a:spAutoFit/>
          </a:bodyPr>
          <a:lstStyle/>
          <a:p>
            <a:pPr>
              <a:lnSpc>
                <a:spcPct val="115000"/>
              </a:lnSpc>
              <a:spcAft>
                <a:spcPts val="800"/>
              </a:spcAft>
            </a:pPr>
            <a:r>
              <a:rPr lang="en-CA" sz="1100" b="1" kern="100" dirty="0">
                <a:effectLst/>
                <a:latin typeface="Arial" panose="020B0604020202020204" pitchFamily="34" charset="0"/>
                <a:ea typeface="Aptos" panose="020B0004020202020204" pitchFamily="34" charset="0"/>
                <a:cs typeface="Arial" panose="020B0604020202020204" pitchFamily="34" charset="0"/>
              </a:rPr>
              <a:t>Do you have thoughts, questions, or concerns about this issue? </a:t>
            </a:r>
            <a:r>
              <a:rPr lang="en-CA" sz="1100" b="1" kern="100" dirty="0">
                <a:effectLst/>
                <a:latin typeface="Arial" panose="020B0604020202020204" pitchFamily="34" charset="0"/>
                <a:ea typeface="Aptos" panose="020B0004020202020204" pitchFamily="34" charset="0"/>
                <a:cs typeface="Arial" panose="020B0604020202020204" pitchFamily="34" charset="0"/>
                <a:hlinkClick r:id="rId4"/>
              </a:rPr>
              <a:t>Let us know</a:t>
            </a:r>
            <a:r>
              <a:rPr lang="en-CA" sz="1100" b="1" kern="100" dirty="0">
                <a:effectLst/>
                <a:latin typeface="Arial" panose="020B0604020202020204" pitchFamily="34" charset="0"/>
                <a:ea typeface="Aptos" panose="020B0004020202020204" pitchFamily="34" charset="0"/>
                <a:cs typeface="Arial" panose="020B0604020202020204" pitchFamily="34" charset="0"/>
              </a:rPr>
              <a:t>.</a:t>
            </a:r>
          </a:p>
        </p:txBody>
      </p:sp>
      <p:grpSp>
        <p:nvGrpSpPr>
          <p:cNvPr id="16" name="Group 15">
            <a:extLst>
              <a:ext uri="{FF2B5EF4-FFF2-40B4-BE49-F238E27FC236}">
                <a16:creationId xmlns:a16="http://schemas.microsoft.com/office/drawing/2014/main" id="{8BEC5969-F4CF-ADCA-4103-16BA0D05EE6B}"/>
              </a:ext>
            </a:extLst>
          </p:cNvPr>
          <p:cNvGrpSpPr/>
          <p:nvPr/>
        </p:nvGrpSpPr>
        <p:grpSpPr>
          <a:xfrm>
            <a:off x="195506" y="7372132"/>
            <a:ext cx="1650570" cy="1650570"/>
            <a:chOff x="252001" y="7932578"/>
            <a:chExt cx="1211422" cy="1211422"/>
          </a:xfrm>
        </p:grpSpPr>
        <p:pic>
          <p:nvPicPr>
            <p:cNvPr id="17" name="Graphic 16">
              <a:hlinkClick r:id="rId4"/>
              <a:extLst>
                <a:ext uri="{FF2B5EF4-FFF2-40B4-BE49-F238E27FC236}">
                  <a16:creationId xmlns:a16="http://schemas.microsoft.com/office/drawing/2014/main" id="{C43238C3-71B5-1A43-9565-119A949799B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2001" y="7932578"/>
              <a:ext cx="1211422" cy="1211422"/>
            </a:xfrm>
            <a:prstGeom prst="rect">
              <a:avLst/>
            </a:prstGeom>
          </p:spPr>
        </p:pic>
        <p:sp>
          <p:nvSpPr>
            <p:cNvPr id="18" name="Freeform 10">
              <a:extLst>
                <a:ext uri="{FF2B5EF4-FFF2-40B4-BE49-F238E27FC236}">
                  <a16:creationId xmlns:a16="http://schemas.microsoft.com/office/drawing/2014/main" id="{4C86F13B-09BC-3136-7B0D-F7F71E8CBB7C}"/>
                </a:ext>
              </a:extLst>
            </p:cNvPr>
            <p:cNvSpPr/>
            <p:nvPr/>
          </p:nvSpPr>
          <p:spPr>
            <a:xfrm>
              <a:off x="944110" y="8239661"/>
              <a:ext cx="95440" cy="90983"/>
            </a:xfrm>
            <a:custGeom>
              <a:avLst/>
              <a:gdLst/>
              <a:ahLst/>
              <a:cxnLst/>
              <a:rect l="l" t="t" r="r" b="b"/>
              <a:pathLst>
                <a:path w="95440" h="90983">
                  <a:moveTo>
                    <a:pt x="47663" y="0"/>
                  </a:moveTo>
                  <a:cubicBezTo>
                    <a:pt x="54597" y="0"/>
                    <a:pt x="60998" y="1162"/>
                    <a:pt x="66865" y="3486"/>
                  </a:cubicBezTo>
                  <a:cubicBezTo>
                    <a:pt x="72733" y="5810"/>
                    <a:pt x="77781" y="9029"/>
                    <a:pt x="82010" y="13144"/>
                  </a:cubicBezTo>
                  <a:cubicBezTo>
                    <a:pt x="86239" y="17259"/>
                    <a:pt x="89535" y="22079"/>
                    <a:pt x="91897" y="27603"/>
                  </a:cubicBezTo>
                  <a:cubicBezTo>
                    <a:pt x="94259" y="33128"/>
                    <a:pt x="95440" y="39090"/>
                    <a:pt x="95440" y="45491"/>
                  </a:cubicBezTo>
                  <a:cubicBezTo>
                    <a:pt x="95440" y="51892"/>
                    <a:pt x="94259" y="57855"/>
                    <a:pt x="91897" y="63379"/>
                  </a:cubicBezTo>
                  <a:cubicBezTo>
                    <a:pt x="89535" y="68904"/>
                    <a:pt x="86239" y="73723"/>
                    <a:pt x="82010" y="77838"/>
                  </a:cubicBezTo>
                  <a:cubicBezTo>
                    <a:pt x="77781" y="81953"/>
                    <a:pt x="72733" y="85172"/>
                    <a:pt x="66865" y="87496"/>
                  </a:cubicBezTo>
                  <a:cubicBezTo>
                    <a:pt x="60998" y="89820"/>
                    <a:pt x="54597" y="90983"/>
                    <a:pt x="47663" y="90983"/>
                  </a:cubicBezTo>
                  <a:cubicBezTo>
                    <a:pt x="40653" y="90983"/>
                    <a:pt x="34233" y="89820"/>
                    <a:pt x="28404" y="87496"/>
                  </a:cubicBezTo>
                  <a:cubicBezTo>
                    <a:pt x="22574" y="85172"/>
                    <a:pt x="17564" y="81953"/>
                    <a:pt x="13373" y="77838"/>
                  </a:cubicBezTo>
                  <a:cubicBezTo>
                    <a:pt x="9182" y="73723"/>
                    <a:pt x="5905" y="68904"/>
                    <a:pt x="3543" y="63379"/>
                  </a:cubicBezTo>
                  <a:cubicBezTo>
                    <a:pt x="1181" y="57855"/>
                    <a:pt x="0" y="51892"/>
                    <a:pt x="0" y="45491"/>
                  </a:cubicBezTo>
                  <a:cubicBezTo>
                    <a:pt x="0" y="39090"/>
                    <a:pt x="1181" y="33128"/>
                    <a:pt x="3543" y="27603"/>
                  </a:cubicBezTo>
                  <a:cubicBezTo>
                    <a:pt x="5905" y="22079"/>
                    <a:pt x="9182" y="17259"/>
                    <a:pt x="13373" y="13144"/>
                  </a:cubicBezTo>
                  <a:cubicBezTo>
                    <a:pt x="17564" y="9029"/>
                    <a:pt x="22574" y="5810"/>
                    <a:pt x="28404" y="3486"/>
                  </a:cubicBezTo>
                  <a:cubicBezTo>
                    <a:pt x="34233" y="1162"/>
                    <a:pt x="40653" y="0"/>
                    <a:pt x="47663" y="0"/>
                  </a:cubicBezTo>
                  <a:close/>
                  <a:moveTo>
                    <a:pt x="47663" y="21717"/>
                  </a:moveTo>
                  <a:cubicBezTo>
                    <a:pt x="44386" y="21717"/>
                    <a:pt x="41281" y="22307"/>
                    <a:pt x="38348" y="23488"/>
                  </a:cubicBezTo>
                  <a:cubicBezTo>
                    <a:pt x="35414" y="24669"/>
                    <a:pt x="32842" y="26327"/>
                    <a:pt x="30632" y="28460"/>
                  </a:cubicBezTo>
                  <a:cubicBezTo>
                    <a:pt x="28423" y="30594"/>
                    <a:pt x="26670" y="33109"/>
                    <a:pt x="25375" y="36004"/>
                  </a:cubicBezTo>
                  <a:cubicBezTo>
                    <a:pt x="24079" y="38900"/>
                    <a:pt x="23432" y="42062"/>
                    <a:pt x="23432" y="45491"/>
                  </a:cubicBezTo>
                  <a:cubicBezTo>
                    <a:pt x="23432" y="48920"/>
                    <a:pt x="24079" y="52082"/>
                    <a:pt x="25375" y="54978"/>
                  </a:cubicBezTo>
                  <a:cubicBezTo>
                    <a:pt x="26670" y="57874"/>
                    <a:pt x="28423" y="60388"/>
                    <a:pt x="30632" y="62522"/>
                  </a:cubicBezTo>
                  <a:cubicBezTo>
                    <a:pt x="32842" y="64655"/>
                    <a:pt x="35414" y="66313"/>
                    <a:pt x="38348" y="67494"/>
                  </a:cubicBezTo>
                  <a:cubicBezTo>
                    <a:pt x="41281" y="68675"/>
                    <a:pt x="44386" y="69266"/>
                    <a:pt x="47663" y="69266"/>
                  </a:cubicBezTo>
                  <a:cubicBezTo>
                    <a:pt x="50940" y="69266"/>
                    <a:pt x="54045" y="68675"/>
                    <a:pt x="56979" y="67494"/>
                  </a:cubicBezTo>
                  <a:cubicBezTo>
                    <a:pt x="59912" y="66313"/>
                    <a:pt x="62503" y="64655"/>
                    <a:pt x="64751" y="62522"/>
                  </a:cubicBezTo>
                  <a:cubicBezTo>
                    <a:pt x="66999" y="60388"/>
                    <a:pt x="68770" y="57874"/>
                    <a:pt x="70066" y="54978"/>
                  </a:cubicBezTo>
                  <a:cubicBezTo>
                    <a:pt x="71361" y="52082"/>
                    <a:pt x="72009" y="48920"/>
                    <a:pt x="72009" y="45491"/>
                  </a:cubicBezTo>
                  <a:cubicBezTo>
                    <a:pt x="72009" y="42062"/>
                    <a:pt x="71361" y="38900"/>
                    <a:pt x="70066" y="36004"/>
                  </a:cubicBezTo>
                  <a:cubicBezTo>
                    <a:pt x="68770" y="33109"/>
                    <a:pt x="66999" y="30594"/>
                    <a:pt x="64751" y="28460"/>
                  </a:cubicBezTo>
                  <a:cubicBezTo>
                    <a:pt x="62503" y="26327"/>
                    <a:pt x="59912" y="24669"/>
                    <a:pt x="56979" y="23488"/>
                  </a:cubicBezTo>
                  <a:cubicBezTo>
                    <a:pt x="54045" y="22307"/>
                    <a:pt x="50940" y="21717"/>
                    <a:pt x="47663" y="21717"/>
                  </a:cubicBez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1">
              <a:extLst>
                <a:ext uri="{FF2B5EF4-FFF2-40B4-BE49-F238E27FC236}">
                  <a16:creationId xmlns:a16="http://schemas.microsoft.com/office/drawing/2014/main" id="{7FCE4F35-2F42-BE64-C592-4336B74E52A4}"/>
                </a:ext>
              </a:extLst>
            </p:cNvPr>
            <p:cNvSpPr/>
            <p:nvPr/>
          </p:nvSpPr>
          <p:spPr>
            <a:xfrm>
              <a:off x="487622" y="8242061"/>
              <a:ext cx="77153" cy="86182"/>
            </a:xfrm>
            <a:custGeom>
              <a:avLst/>
              <a:gdLst/>
              <a:ahLst/>
              <a:cxnLst/>
              <a:rect l="l" t="t" r="r" b="b"/>
              <a:pathLst>
                <a:path w="77153" h="86182">
                  <a:moveTo>
                    <a:pt x="0" y="0"/>
                  </a:moveTo>
                  <a:lnTo>
                    <a:pt x="22403" y="0"/>
                  </a:lnTo>
                  <a:lnTo>
                    <a:pt x="22403" y="33261"/>
                  </a:lnTo>
                  <a:lnTo>
                    <a:pt x="54750" y="33261"/>
                  </a:lnTo>
                  <a:lnTo>
                    <a:pt x="54750" y="0"/>
                  </a:lnTo>
                  <a:lnTo>
                    <a:pt x="77153" y="0"/>
                  </a:lnTo>
                  <a:lnTo>
                    <a:pt x="77153" y="86182"/>
                  </a:lnTo>
                  <a:lnTo>
                    <a:pt x="54750" y="86182"/>
                  </a:lnTo>
                  <a:lnTo>
                    <a:pt x="54750" y="50635"/>
                  </a:lnTo>
                  <a:lnTo>
                    <a:pt x="22403" y="50635"/>
                  </a:lnTo>
                  <a:lnTo>
                    <a:pt x="22403" y="86182"/>
                  </a:lnTo>
                  <a:lnTo>
                    <a:pt x="0" y="86182"/>
                  </a:lnTo>
                  <a:lnTo>
                    <a:pt x="0" y="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5">
              <a:extLst>
                <a:ext uri="{FF2B5EF4-FFF2-40B4-BE49-F238E27FC236}">
                  <a16:creationId xmlns:a16="http://schemas.microsoft.com/office/drawing/2014/main" id="{117F0328-6403-25CD-A894-10772DC69ED7}"/>
                </a:ext>
              </a:extLst>
            </p:cNvPr>
            <p:cNvSpPr/>
            <p:nvPr/>
          </p:nvSpPr>
          <p:spPr>
            <a:xfrm>
              <a:off x="574642" y="8242061"/>
              <a:ext cx="90068" cy="86182"/>
            </a:xfrm>
            <a:custGeom>
              <a:avLst/>
              <a:gdLst/>
              <a:ahLst/>
              <a:cxnLst/>
              <a:rect l="l" t="t" r="r" b="b"/>
              <a:pathLst>
                <a:path w="90068" h="86182">
                  <a:moveTo>
                    <a:pt x="32804" y="0"/>
                  </a:moveTo>
                  <a:lnTo>
                    <a:pt x="57264" y="0"/>
                  </a:lnTo>
                  <a:lnTo>
                    <a:pt x="90068" y="86182"/>
                  </a:lnTo>
                  <a:lnTo>
                    <a:pt x="66179" y="86182"/>
                  </a:lnTo>
                  <a:lnTo>
                    <a:pt x="61036" y="71209"/>
                  </a:lnTo>
                  <a:lnTo>
                    <a:pt x="29032" y="71209"/>
                  </a:lnTo>
                  <a:lnTo>
                    <a:pt x="23888" y="86182"/>
                  </a:lnTo>
                  <a:lnTo>
                    <a:pt x="0" y="86182"/>
                  </a:lnTo>
                  <a:lnTo>
                    <a:pt x="32804" y="0"/>
                  </a:lnTo>
                  <a:close/>
                  <a:moveTo>
                    <a:pt x="45034" y="25489"/>
                  </a:moveTo>
                  <a:lnTo>
                    <a:pt x="34975" y="54178"/>
                  </a:lnTo>
                  <a:lnTo>
                    <a:pt x="55092" y="54178"/>
                  </a:lnTo>
                  <a:lnTo>
                    <a:pt x="45034" y="25489"/>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16">
              <a:extLst>
                <a:ext uri="{FF2B5EF4-FFF2-40B4-BE49-F238E27FC236}">
                  <a16:creationId xmlns:a16="http://schemas.microsoft.com/office/drawing/2014/main" id="{53A5F4E9-5C8D-F97E-6705-5696014B633E}"/>
                </a:ext>
              </a:extLst>
            </p:cNvPr>
            <p:cNvSpPr/>
            <p:nvPr/>
          </p:nvSpPr>
          <p:spPr>
            <a:xfrm>
              <a:off x="662743" y="8242061"/>
              <a:ext cx="90411" cy="86182"/>
            </a:xfrm>
            <a:custGeom>
              <a:avLst/>
              <a:gdLst/>
              <a:ahLst/>
              <a:cxnLst/>
              <a:rect l="l" t="t" r="r" b="b"/>
              <a:pathLst>
                <a:path w="90411" h="86182">
                  <a:moveTo>
                    <a:pt x="0" y="0"/>
                  </a:moveTo>
                  <a:lnTo>
                    <a:pt x="24345" y="0"/>
                  </a:lnTo>
                  <a:lnTo>
                    <a:pt x="45148" y="52464"/>
                  </a:lnTo>
                  <a:lnTo>
                    <a:pt x="66065" y="0"/>
                  </a:lnTo>
                  <a:lnTo>
                    <a:pt x="90411" y="0"/>
                  </a:lnTo>
                  <a:lnTo>
                    <a:pt x="54063" y="86182"/>
                  </a:lnTo>
                  <a:lnTo>
                    <a:pt x="36233" y="86182"/>
                  </a:lnTo>
                  <a:lnTo>
                    <a:pt x="0" y="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17">
              <a:extLst>
                <a:ext uri="{FF2B5EF4-FFF2-40B4-BE49-F238E27FC236}">
                  <a16:creationId xmlns:a16="http://schemas.microsoft.com/office/drawing/2014/main" id="{3F4ED3FB-6B3C-0A75-A283-5FAD41ADD062}"/>
                </a:ext>
              </a:extLst>
            </p:cNvPr>
            <p:cNvSpPr/>
            <p:nvPr/>
          </p:nvSpPr>
          <p:spPr>
            <a:xfrm>
              <a:off x="763847" y="8242061"/>
              <a:ext cx="49035" cy="86182"/>
            </a:xfrm>
            <a:custGeom>
              <a:avLst/>
              <a:gdLst/>
              <a:ahLst/>
              <a:cxnLst/>
              <a:rect l="l" t="t" r="r" b="b"/>
              <a:pathLst>
                <a:path w="49035" h="86182">
                  <a:moveTo>
                    <a:pt x="0" y="0"/>
                  </a:moveTo>
                  <a:lnTo>
                    <a:pt x="49035" y="0"/>
                  </a:lnTo>
                  <a:lnTo>
                    <a:pt x="49035" y="18974"/>
                  </a:lnTo>
                  <a:lnTo>
                    <a:pt x="22403" y="18974"/>
                  </a:lnTo>
                  <a:lnTo>
                    <a:pt x="22403" y="33376"/>
                  </a:lnTo>
                  <a:lnTo>
                    <a:pt x="47549" y="33376"/>
                  </a:lnTo>
                  <a:lnTo>
                    <a:pt x="47549" y="52349"/>
                  </a:lnTo>
                  <a:lnTo>
                    <a:pt x="22403" y="52349"/>
                  </a:lnTo>
                  <a:lnTo>
                    <a:pt x="22403" y="67208"/>
                  </a:lnTo>
                  <a:lnTo>
                    <a:pt x="49035" y="67208"/>
                  </a:lnTo>
                  <a:lnTo>
                    <a:pt x="49035" y="86182"/>
                  </a:lnTo>
                  <a:lnTo>
                    <a:pt x="0" y="86182"/>
                  </a:lnTo>
                  <a:lnTo>
                    <a:pt x="0" y="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19">
              <a:extLst>
                <a:ext uri="{FF2B5EF4-FFF2-40B4-BE49-F238E27FC236}">
                  <a16:creationId xmlns:a16="http://schemas.microsoft.com/office/drawing/2014/main" id="{5BDAE085-C56B-F0FF-1CF8-C44D68812008}"/>
                </a:ext>
              </a:extLst>
            </p:cNvPr>
            <p:cNvSpPr/>
            <p:nvPr/>
          </p:nvSpPr>
          <p:spPr>
            <a:xfrm>
              <a:off x="857991" y="8242061"/>
              <a:ext cx="85382" cy="86182"/>
            </a:xfrm>
            <a:custGeom>
              <a:avLst/>
              <a:gdLst/>
              <a:ahLst/>
              <a:cxnLst/>
              <a:rect l="l" t="t" r="r" b="b"/>
              <a:pathLst>
                <a:path w="85382" h="86182">
                  <a:moveTo>
                    <a:pt x="0" y="0"/>
                  </a:moveTo>
                  <a:lnTo>
                    <a:pt x="26747" y="0"/>
                  </a:lnTo>
                  <a:lnTo>
                    <a:pt x="42749" y="23546"/>
                  </a:lnTo>
                  <a:lnTo>
                    <a:pt x="58636" y="0"/>
                  </a:lnTo>
                  <a:lnTo>
                    <a:pt x="85382" y="0"/>
                  </a:lnTo>
                  <a:lnTo>
                    <a:pt x="53836" y="44806"/>
                  </a:lnTo>
                  <a:lnTo>
                    <a:pt x="53836" y="86182"/>
                  </a:lnTo>
                  <a:lnTo>
                    <a:pt x="31433" y="86182"/>
                  </a:lnTo>
                  <a:lnTo>
                    <a:pt x="31433" y="44806"/>
                  </a:lnTo>
                  <a:lnTo>
                    <a:pt x="0" y="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0">
              <a:extLst>
                <a:ext uri="{FF2B5EF4-FFF2-40B4-BE49-F238E27FC236}">
                  <a16:creationId xmlns:a16="http://schemas.microsoft.com/office/drawing/2014/main" id="{3C41DDA2-6261-1D87-B826-E713CE19E5BD}"/>
                </a:ext>
              </a:extLst>
            </p:cNvPr>
            <p:cNvSpPr/>
            <p:nvPr/>
          </p:nvSpPr>
          <p:spPr>
            <a:xfrm>
              <a:off x="1059122" y="8242061"/>
              <a:ext cx="75095" cy="88583"/>
            </a:xfrm>
            <a:custGeom>
              <a:avLst/>
              <a:gdLst/>
              <a:ahLst/>
              <a:cxnLst/>
              <a:rect l="l" t="t" r="r" b="b"/>
              <a:pathLst>
                <a:path w="75095" h="88583">
                  <a:moveTo>
                    <a:pt x="0" y="0"/>
                  </a:moveTo>
                  <a:lnTo>
                    <a:pt x="22403" y="0"/>
                  </a:lnTo>
                  <a:lnTo>
                    <a:pt x="22403" y="46863"/>
                  </a:lnTo>
                  <a:cubicBezTo>
                    <a:pt x="22403" y="49378"/>
                    <a:pt x="22498" y="51949"/>
                    <a:pt x="22689" y="54578"/>
                  </a:cubicBezTo>
                  <a:cubicBezTo>
                    <a:pt x="22879" y="57207"/>
                    <a:pt x="23451" y="59588"/>
                    <a:pt x="24403" y="61722"/>
                  </a:cubicBezTo>
                  <a:cubicBezTo>
                    <a:pt x="25356" y="63856"/>
                    <a:pt x="26861" y="65589"/>
                    <a:pt x="28918" y="66923"/>
                  </a:cubicBezTo>
                  <a:cubicBezTo>
                    <a:pt x="30976" y="68256"/>
                    <a:pt x="33871" y="68923"/>
                    <a:pt x="37605" y="68923"/>
                  </a:cubicBezTo>
                  <a:cubicBezTo>
                    <a:pt x="41339" y="68923"/>
                    <a:pt x="44215" y="68256"/>
                    <a:pt x="46235" y="66923"/>
                  </a:cubicBezTo>
                  <a:cubicBezTo>
                    <a:pt x="48254" y="65589"/>
                    <a:pt x="49759" y="63856"/>
                    <a:pt x="50749" y="61722"/>
                  </a:cubicBezTo>
                  <a:cubicBezTo>
                    <a:pt x="51740" y="59588"/>
                    <a:pt x="52330" y="57207"/>
                    <a:pt x="52521" y="54578"/>
                  </a:cubicBezTo>
                  <a:cubicBezTo>
                    <a:pt x="52712" y="51949"/>
                    <a:pt x="52807" y="49378"/>
                    <a:pt x="52807" y="46863"/>
                  </a:cubicBezTo>
                  <a:lnTo>
                    <a:pt x="52807" y="0"/>
                  </a:lnTo>
                  <a:lnTo>
                    <a:pt x="75095" y="0"/>
                  </a:lnTo>
                  <a:lnTo>
                    <a:pt x="75095" y="49949"/>
                  </a:lnTo>
                  <a:cubicBezTo>
                    <a:pt x="75095" y="63360"/>
                    <a:pt x="72028" y="73152"/>
                    <a:pt x="65894" y="79324"/>
                  </a:cubicBezTo>
                  <a:cubicBezTo>
                    <a:pt x="59760" y="85496"/>
                    <a:pt x="50330" y="88583"/>
                    <a:pt x="37605" y="88583"/>
                  </a:cubicBezTo>
                  <a:cubicBezTo>
                    <a:pt x="24880" y="88583"/>
                    <a:pt x="15431" y="85496"/>
                    <a:pt x="9258" y="79324"/>
                  </a:cubicBezTo>
                  <a:cubicBezTo>
                    <a:pt x="3086" y="73152"/>
                    <a:pt x="0" y="63360"/>
                    <a:pt x="0" y="49949"/>
                  </a:cubicBezTo>
                  <a:lnTo>
                    <a:pt x="0" y="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21">
              <a:extLst>
                <a:ext uri="{FF2B5EF4-FFF2-40B4-BE49-F238E27FC236}">
                  <a16:creationId xmlns:a16="http://schemas.microsoft.com/office/drawing/2014/main" id="{42316A72-6137-723C-AD8C-1627EBD89960}"/>
                </a:ext>
              </a:extLst>
            </p:cNvPr>
            <p:cNvSpPr/>
            <p:nvPr/>
          </p:nvSpPr>
          <p:spPr>
            <a:xfrm>
              <a:off x="1154371" y="8242061"/>
              <a:ext cx="71666" cy="86182"/>
            </a:xfrm>
            <a:custGeom>
              <a:avLst/>
              <a:gdLst/>
              <a:ahLst/>
              <a:cxnLst/>
              <a:rect l="l" t="t" r="r" b="b"/>
              <a:pathLst>
                <a:path w="71666" h="86182">
                  <a:moveTo>
                    <a:pt x="0" y="0"/>
                  </a:moveTo>
                  <a:lnTo>
                    <a:pt x="34862" y="0"/>
                  </a:lnTo>
                  <a:cubicBezTo>
                    <a:pt x="39662" y="0"/>
                    <a:pt x="43853" y="705"/>
                    <a:pt x="47435" y="2115"/>
                  </a:cubicBezTo>
                  <a:cubicBezTo>
                    <a:pt x="51016" y="3524"/>
                    <a:pt x="53969" y="5448"/>
                    <a:pt x="56293" y="7887"/>
                  </a:cubicBezTo>
                  <a:cubicBezTo>
                    <a:pt x="58617" y="10325"/>
                    <a:pt x="60370" y="13145"/>
                    <a:pt x="61551" y="16345"/>
                  </a:cubicBezTo>
                  <a:cubicBezTo>
                    <a:pt x="62732" y="19545"/>
                    <a:pt x="63322" y="22974"/>
                    <a:pt x="63322" y="26632"/>
                  </a:cubicBezTo>
                  <a:cubicBezTo>
                    <a:pt x="63322" y="33185"/>
                    <a:pt x="61741" y="38500"/>
                    <a:pt x="58579" y="42577"/>
                  </a:cubicBezTo>
                  <a:cubicBezTo>
                    <a:pt x="55417" y="46653"/>
                    <a:pt x="50749" y="49416"/>
                    <a:pt x="44577" y="50864"/>
                  </a:cubicBezTo>
                  <a:lnTo>
                    <a:pt x="71666" y="86182"/>
                  </a:lnTo>
                  <a:lnTo>
                    <a:pt x="43777" y="86182"/>
                  </a:lnTo>
                  <a:lnTo>
                    <a:pt x="22403" y="53035"/>
                  </a:lnTo>
                  <a:lnTo>
                    <a:pt x="22403" y="86182"/>
                  </a:lnTo>
                  <a:lnTo>
                    <a:pt x="0" y="86182"/>
                  </a:lnTo>
                  <a:lnTo>
                    <a:pt x="0" y="0"/>
                  </a:lnTo>
                  <a:close/>
                  <a:moveTo>
                    <a:pt x="22403" y="17259"/>
                  </a:moveTo>
                  <a:lnTo>
                    <a:pt x="22403" y="38519"/>
                  </a:lnTo>
                  <a:lnTo>
                    <a:pt x="26632" y="38519"/>
                  </a:lnTo>
                  <a:cubicBezTo>
                    <a:pt x="31052" y="38519"/>
                    <a:pt x="34443" y="37605"/>
                    <a:pt x="36805" y="35776"/>
                  </a:cubicBezTo>
                  <a:cubicBezTo>
                    <a:pt x="39167" y="33947"/>
                    <a:pt x="40348" y="31318"/>
                    <a:pt x="40348" y="27889"/>
                  </a:cubicBezTo>
                  <a:cubicBezTo>
                    <a:pt x="40348" y="24460"/>
                    <a:pt x="39167" y="21831"/>
                    <a:pt x="36805" y="20003"/>
                  </a:cubicBezTo>
                  <a:cubicBezTo>
                    <a:pt x="34443" y="18174"/>
                    <a:pt x="31052" y="17259"/>
                    <a:pt x="26632" y="17259"/>
                  </a:cubicBezTo>
                  <a:lnTo>
                    <a:pt x="22403" y="17259"/>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2">
              <a:extLst>
                <a:ext uri="{FF2B5EF4-FFF2-40B4-BE49-F238E27FC236}">
                  <a16:creationId xmlns:a16="http://schemas.microsoft.com/office/drawing/2014/main" id="{7E1E4A1D-6E24-1275-92AF-78056644C49A}"/>
                </a:ext>
              </a:extLst>
            </p:cNvPr>
            <p:cNvSpPr/>
            <p:nvPr/>
          </p:nvSpPr>
          <p:spPr>
            <a:xfrm>
              <a:off x="494451" y="8426589"/>
              <a:ext cx="196300" cy="280530"/>
            </a:xfrm>
            <a:custGeom>
              <a:avLst/>
              <a:gdLst/>
              <a:ahLst/>
              <a:cxnLst/>
              <a:rect l="l" t="t" r="r" b="b"/>
              <a:pathLst>
                <a:path w="196300" h="280530">
                  <a:moveTo>
                    <a:pt x="102908" y="0"/>
                  </a:moveTo>
                  <a:cubicBezTo>
                    <a:pt x="116065" y="0"/>
                    <a:pt x="129810" y="1820"/>
                    <a:pt x="144142" y="5462"/>
                  </a:cubicBezTo>
                  <a:cubicBezTo>
                    <a:pt x="158473" y="9104"/>
                    <a:pt x="172218" y="14449"/>
                    <a:pt x="185375" y="21498"/>
                  </a:cubicBezTo>
                  <a:lnTo>
                    <a:pt x="157886" y="75419"/>
                  </a:lnTo>
                  <a:cubicBezTo>
                    <a:pt x="150368" y="69310"/>
                    <a:pt x="142849" y="64787"/>
                    <a:pt x="135331" y="61850"/>
                  </a:cubicBezTo>
                  <a:cubicBezTo>
                    <a:pt x="127812" y="58913"/>
                    <a:pt x="120529" y="57445"/>
                    <a:pt x="113481" y="57445"/>
                  </a:cubicBezTo>
                  <a:cubicBezTo>
                    <a:pt x="104552" y="57445"/>
                    <a:pt x="97269" y="59559"/>
                    <a:pt x="91630" y="63789"/>
                  </a:cubicBezTo>
                  <a:cubicBezTo>
                    <a:pt x="85991" y="68018"/>
                    <a:pt x="83172" y="73539"/>
                    <a:pt x="83172" y="80353"/>
                  </a:cubicBezTo>
                  <a:cubicBezTo>
                    <a:pt x="83172" y="85052"/>
                    <a:pt x="84582" y="88928"/>
                    <a:pt x="87401" y="91983"/>
                  </a:cubicBezTo>
                  <a:cubicBezTo>
                    <a:pt x="90220" y="95037"/>
                    <a:pt x="93921" y="97680"/>
                    <a:pt x="98502" y="99912"/>
                  </a:cubicBezTo>
                  <a:cubicBezTo>
                    <a:pt x="103084" y="102144"/>
                    <a:pt x="108253" y="104082"/>
                    <a:pt x="114009" y="105727"/>
                  </a:cubicBezTo>
                  <a:cubicBezTo>
                    <a:pt x="119765" y="107372"/>
                    <a:pt x="125463" y="109134"/>
                    <a:pt x="131102" y="111013"/>
                  </a:cubicBezTo>
                  <a:cubicBezTo>
                    <a:pt x="153657" y="118532"/>
                    <a:pt x="170162" y="128576"/>
                    <a:pt x="180618" y="141146"/>
                  </a:cubicBezTo>
                  <a:cubicBezTo>
                    <a:pt x="191073" y="153716"/>
                    <a:pt x="196300" y="170103"/>
                    <a:pt x="196300" y="190309"/>
                  </a:cubicBezTo>
                  <a:cubicBezTo>
                    <a:pt x="196300" y="203936"/>
                    <a:pt x="194010" y="216271"/>
                    <a:pt x="189428" y="227314"/>
                  </a:cubicBezTo>
                  <a:cubicBezTo>
                    <a:pt x="184847" y="238356"/>
                    <a:pt x="178151" y="247813"/>
                    <a:pt x="169340" y="255684"/>
                  </a:cubicBezTo>
                  <a:cubicBezTo>
                    <a:pt x="160529" y="263555"/>
                    <a:pt x="149722" y="269663"/>
                    <a:pt x="136917" y="274010"/>
                  </a:cubicBezTo>
                  <a:cubicBezTo>
                    <a:pt x="124112" y="278357"/>
                    <a:pt x="109604" y="280530"/>
                    <a:pt x="93392" y="280530"/>
                  </a:cubicBezTo>
                  <a:cubicBezTo>
                    <a:pt x="59794" y="280530"/>
                    <a:pt x="28664" y="270545"/>
                    <a:pt x="0" y="250574"/>
                  </a:cubicBezTo>
                  <a:lnTo>
                    <a:pt x="29603" y="194891"/>
                  </a:lnTo>
                  <a:cubicBezTo>
                    <a:pt x="39941" y="204054"/>
                    <a:pt x="50162" y="210867"/>
                    <a:pt x="60264" y="215331"/>
                  </a:cubicBezTo>
                  <a:cubicBezTo>
                    <a:pt x="70367" y="219795"/>
                    <a:pt x="80353" y="222027"/>
                    <a:pt x="90220" y="222027"/>
                  </a:cubicBezTo>
                  <a:cubicBezTo>
                    <a:pt x="101498" y="222027"/>
                    <a:pt x="109898" y="219443"/>
                    <a:pt x="115419" y="214274"/>
                  </a:cubicBezTo>
                  <a:cubicBezTo>
                    <a:pt x="120940" y="209105"/>
                    <a:pt x="123701" y="203231"/>
                    <a:pt x="123701" y="196653"/>
                  </a:cubicBezTo>
                  <a:cubicBezTo>
                    <a:pt x="123701" y="192659"/>
                    <a:pt x="122996" y="189193"/>
                    <a:pt x="121586" y="186256"/>
                  </a:cubicBezTo>
                  <a:cubicBezTo>
                    <a:pt x="120177" y="183319"/>
                    <a:pt x="117827" y="180617"/>
                    <a:pt x="114538" y="178150"/>
                  </a:cubicBezTo>
                  <a:cubicBezTo>
                    <a:pt x="111249" y="175683"/>
                    <a:pt x="106961" y="173393"/>
                    <a:pt x="101674" y="171278"/>
                  </a:cubicBezTo>
                  <a:cubicBezTo>
                    <a:pt x="96388" y="169164"/>
                    <a:pt x="89986" y="166814"/>
                    <a:pt x="82467" y="164230"/>
                  </a:cubicBezTo>
                  <a:cubicBezTo>
                    <a:pt x="73539" y="161410"/>
                    <a:pt x="64787" y="158297"/>
                    <a:pt x="56211" y="154890"/>
                  </a:cubicBezTo>
                  <a:cubicBezTo>
                    <a:pt x="47636" y="151484"/>
                    <a:pt x="40000" y="146961"/>
                    <a:pt x="33304" y="141322"/>
                  </a:cubicBezTo>
                  <a:cubicBezTo>
                    <a:pt x="26608" y="135683"/>
                    <a:pt x="21204" y="128576"/>
                    <a:pt x="17092" y="120000"/>
                  </a:cubicBezTo>
                  <a:cubicBezTo>
                    <a:pt x="12981" y="111425"/>
                    <a:pt x="10925" y="100558"/>
                    <a:pt x="10925" y="87401"/>
                  </a:cubicBezTo>
                  <a:cubicBezTo>
                    <a:pt x="10925" y="74244"/>
                    <a:pt x="13098" y="62320"/>
                    <a:pt x="17445" y="51630"/>
                  </a:cubicBezTo>
                  <a:cubicBezTo>
                    <a:pt x="21791" y="40940"/>
                    <a:pt x="27900" y="31777"/>
                    <a:pt x="35771" y="24141"/>
                  </a:cubicBezTo>
                  <a:cubicBezTo>
                    <a:pt x="43642" y="16505"/>
                    <a:pt x="53275" y="10572"/>
                    <a:pt x="64670" y="6343"/>
                  </a:cubicBezTo>
                  <a:cubicBezTo>
                    <a:pt x="76065" y="2114"/>
                    <a:pt x="88811" y="0"/>
                    <a:pt x="102908" y="0"/>
                  </a:cubicBez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25">
              <a:extLst>
                <a:ext uri="{FF2B5EF4-FFF2-40B4-BE49-F238E27FC236}">
                  <a16:creationId xmlns:a16="http://schemas.microsoft.com/office/drawing/2014/main" id="{DCFAD489-3CE0-CC40-437E-427A0B77FCB9}"/>
                </a:ext>
              </a:extLst>
            </p:cNvPr>
            <p:cNvSpPr/>
            <p:nvPr/>
          </p:nvSpPr>
          <p:spPr>
            <a:xfrm>
              <a:off x="718208" y="8433990"/>
              <a:ext cx="277710" cy="265728"/>
            </a:xfrm>
            <a:custGeom>
              <a:avLst/>
              <a:gdLst/>
              <a:ahLst/>
              <a:cxnLst/>
              <a:rect l="l" t="t" r="r" b="b"/>
              <a:pathLst>
                <a:path w="277710" h="265728">
                  <a:moveTo>
                    <a:pt x="101145" y="0"/>
                  </a:moveTo>
                  <a:lnTo>
                    <a:pt x="176564" y="0"/>
                  </a:lnTo>
                  <a:lnTo>
                    <a:pt x="277710" y="265728"/>
                  </a:lnTo>
                  <a:lnTo>
                    <a:pt x="204054" y="265728"/>
                  </a:lnTo>
                  <a:lnTo>
                    <a:pt x="188194" y="219560"/>
                  </a:lnTo>
                  <a:lnTo>
                    <a:pt x="89515" y="219560"/>
                  </a:lnTo>
                  <a:lnTo>
                    <a:pt x="73656" y="265728"/>
                  </a:lnTo>
                  <a:lnTo>
                    <a:pt x="0" y="265728"/>
                  </a:lnTo>
                  <a:lnTo>
                    <a:pt x="101145" y="0"/>
                  </a:lnTo>
                  <a:close/>
                  <a:moveTo>
                    <a:pt x="138855" y="78590"/>
                  </a:moveTo>
                  <a:lnTo>
                    <a:pt x="107842" y="167049"/>
                  </a:lnTo>
                  <a:lnTo>
                    <a:pt x="169868" y="167049"/>
                  </a:lnTo>
                  <a:lnTo>
                    <a:pt x="138855" y="78590"/>
                  </a:ln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6">
              <a:extLst>
                <a:ext uri="{FF2B5EF4-FFF2-40B4-BE49-F238E27FC236}">
                  <a16:creationId xmlns:a16="http://schemas.microsoft.com/office/drawing/2014/main" id="{102FA02C-FCE7-B3B6-A674-38499030C1D9}"/>
                </a:ext>
              </a:extLst>
            </p:cNvPr>
            <p:cNvSpPr/>
            <p:nvPr/>
          </p:nvSpPr>
          <p:spPr>
            <a:xfrm>
              <a:off x="978484" y="8433990"/>
              <a:ext cx="263261" cy="265728"/>
            </a:xfrm>
            <a:custGeom>
              <a:avLst/>
              <a:gdLst/>
              <a:ahLst/>
              <a:cxnLst/>
              <a:rect l="l" t="t" r="r" b="b"/>
              <a:pathLst>
                <a:path w="263261" h="265728">
                  <a:moveTo>
                    <a:pt x="0" y="0"/>
                  </a:moveTo>
                  <a:lnTo>
                    <a:pt x="82467" y="0"/>
                  </a:lnTo>
                  <a:lnTo>
                    <a:pt x="131807" y="72599"/>
                  </a:lnTo>
                  <a:lnTo>
                    <a:pt x="180794" y="0"/>
                  </a:lnTo>
                  <a:lnTo>
                    <a:pt x="263261" y="0"/>
                  </a:lnTo>
                  <a:lnTo>
                    <a:pt x="165992" y="138150"/>
                  </a:lnTo>
                  <a:lnTo>
                    <a:pt x="165992" y="265728"/>
                  </a:lnTo>
                  <a:lnTo>
                    <a:pt x="96917" y="265728"/>
                  </a:lnTo>
                  <a:lnTo>
                    <a:pt x="96917" y="138150"/>
                  </a:lnTo>
                  <a:lnTo>
                    <a:pt x="0" y="0"/>
                  </a:ln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400815697"/>
      </p:ext>
    </p:extLst>
  </p:cSld>
  <p:clrMapOvr>
    <a:masterClrMapping/>
  </p:clrMapOvr>
</p:sld>
</file>

<file path=ppt/theme/theme1.xml><?xml version="1.0" encoding="utf-8"?>
<a:theme xmlns:a="http://schemas.openxmlformats.org/drawingml/2006/main" name="Custom Design">
  <a:themeElements>
    <a:clrScheme name="Custom 45">
      <a:dk1>
        <a:srgbClr val="000000"/>
      </a:dk1>
      <a:lt1>
        <a:srgbClr val="FFFFFF"/>
      </a:lt1>
      <a:dk2>
        <a:srgbClr val="8DC73E"/>
      </a:dk2>
      <a:lt2>
        <a:srgbClr val="E5E5E9"/>
      </a:lt2>
      <a:accent1>
        <a:srgbClr val="629540"/>
      </a:accent1>
      <a:accent2>
        <a:srgbClr val="404041"/>
      </a:accent2>
      <a:accent3>
        <a:srgbClr val="231F20"/>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2F1DD5D9-1C23-234E-AE4A-56A1B45BAB84}">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DB6D4496A25446B602D0C9D24BEE15" ma:contentTypeVersion="18" ma:contentTypeDescription="Create a new document." ma:contentTypeScope="" ma:versionID="1641ff99e15d09612353149349b13b03">
  <xsd:schema xmlns:xsd="http://www.w3.org/2001/XMLSchema" xmlns:xs="http://www.w3.org/2001/XMLSchema" xmlns:p="http://schemas.microsoft.com/office/2006/metadata/properties" xmlns:ns2="4a33b622-d3c5-4659-9add-eeea9e168a37" xmlns:ns3="f1b2adf4-85d5-4ed6-ab9d-8e3e20934621" targetNamespace="http://schemas.microsoft.com/office/2006/metadata/properties" ma:root="true" ma:fieldsID="d340c436e626bda4db3c77e792e3412d" ns2:_="" ns3:_="">
    <xsd:import namespace="4a33b622-d3c5-4659-9add-eeea9e168a37"/>
    <xsd:import namespace="f1b2adf4-85d5-4ed6-ab9d-8e3e2093462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3b622-d3c5-4659-9add-eeea9e168a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4bd260e-38ac-4a09-ab70-0e253aa8396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b2adf4-85d5-4ed6-ab9d-8e3e2093462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3c5f55f-deaa-4626-9837-eb75ebf26a4d}" ma:internalName="TaxCatchAll" ma:showField="CatchAllData" ma:web="f1b2adf4-85d5-4ed6-ab9d-8e3e209346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1b2adf4-85d5-4ed6-ab9d-8e3e20934621" xsi:nil="true"/>
    <lcf76f155ced4ddcb4097134ff3c332f xmlns="4a33b622-d3c5-4659-9add-eeea9e168a3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1FA049F-4075-4EF9-AB43-1920A489EA6F}">
  <ds:schemaRefs>
    <ds:schemaRef ds:uri="4a33b622-d3c5-4659-9add-eeea9e168a37"/>
    <ds:schemaRef ds:uri="f1b2adf4-85d5-4ed6-ab9d-8e3e2093462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BB00014-C93A-4105-9050-7FE45D8E31AE}">
  <ds:schemaRefs>
    <ds:schemaRef ds:uri="http://schemas.microsoft.com/sharepoint/v3/contenttype/forms"/>
  </ds:schemaRefs>
</ds:datastoreItem>
</file>

<file path=customXml/itemProps3.xml><?xml version="1.0" encoding="utf-8"?>
<ds:datastoreItem xmlns:ds="http://schemas.openxmlformats.org/officeDocument/2006/customXml" ds:itemID="{35E50A97-7230-4DEE-A7C9-AEAF065655E8}">
  <ds:schemaRefs>
    <ds:schemaRef ds:uri="http://purl.org/dc/terms/"/>
    <ds:schemaRef ds:uri="http://schemas.microsoft.com/office/2006/documentManagement/types"/>
    <ds:schemaRef ds:uri="4a33b622-d3c5-4659-9add-eeea9e168a37"/>
    <ds:schemaRef ds:uri="http://schemas.microsoft.com/office/infopath/2007/PartnerControls"/>
    <ds:schemaRef ds:uri="http://purl.org/dc/dcmitype/"/>
    <ds:schemaRef ds:uri="http://purl.org/dc/elements/1.1/"/>
    <ds:schemaRef ds:uri="http://www.w3.org/XML/1998/namespace"/>
    <ds:schemaRef ds:uri="http://schemas.openxmlformats.org/package/2006/metadata/core-properties"/>
    <ds:schemaRef ds:uri="f1b2adf4-85d5-4ed6-ab9d-8e3e2093462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125</TotalTime>
  <Words>818</Words>
  <Application>Microsoft Office PowerPoint</Application>
  <PresentationFormat>Letter Paper (8.5x11 in)</PresentationFormat>
  <Paragraphs>28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Custom Design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 Schruder</dc:creator>
  <cp:lastModifiedBy>Gamiela Fereg</cp:lastModifiedBy>
  <cp:revision>7</cp:revision>
  <cp:lastPrinted>2024-11-22T20:52:11Z</cp:lastPrinted>
  <dcterms:created xsi:type="dcterms:W3CDTF">2023-09-08T16:08:44Z</dcterms:created>
  <dcterms:modified xsi:type="dcterms:W3CDTF">2024-11-27T19:45:56Z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0x010100AFDB6D4496A25446B602D0C9D24BEE15</vt:lpwstr>
  </property>
  <property fmtid="{D5CDD505-2E9C-101B-9397-08002B2CF9AE}" pid="3" name="MediaServiceImageTags">
    <vt:lpwstr/>
  </property>
</Properties>
</file>